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77" r:id="rId8"/>
    <p:sldId id="278" r:id="rId9"/>
    <p:sldId id="290" r:id="rId10"/>
    <p:sldId id="288" r:id="rId11"/>
    <p:sldId id="265" r:id="rId12"/>
    <p:sldId id="266" r:id="rId13"/>
    <p:sldId id="282" r:id="rId14"/>
    <p:sldId id="291" r:id="rId15"/>
    <p:sldId id="268" r:id="rId16"/>
    <p:sldId id="271" r:id="rId17"/>
    <p:sldId id="270" r:id="rId18"/>
    <p:sldId id="269" r:id="rId19"/>
    <p:sldId id="272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Anders" initials="GA" lastIdx="6" clrIdx="0"/>
  <p:cmAuthor id="1" name="User" initials="U" lastIdx="0" clrIdx="1"/>
  <p:cmAuthor id="2" name="Andrew Kanyegirire" initials="" lastIdx="28" clrIdx="2"/>
  <p:cmAuthor id="3" name="Scriptoria" initials="SSDC" lastIdx="0" clrIdx="3"/>
  <p:cmAuthor id="4" name="Windows User" initials="WU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FFFF00"/>
    <a:srgbClr val="005484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76500" autoAdjust="0"/>
  </p:normalViewPr>
  <p:slideViewPr>
    <p:cSldViewPr>
      <p:cViewPr>
        <p:scale>
          <a:sx n="100" d="100"/>
          <a:sy n="100" d="100"/>
        </p:scale>
        <p:origin x="-12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notesViewPr>
    <p:cSldViewPr>
      <p:cViewPr>
        <p:scale>
          <a:sx n="100" d="100"/>
          <a:sy n="100" d="100"/>
        </p:scale>
        <p:origin x="-1908" y="2478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B3A30-C842-4AF9-9D61-D18969071A27}" type="datetimeFigureOut">
              <a:rPr lang="en-GB" smtClean="0"/>
              <a:pPr/>
              <a:t>21/11/2012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3C45-04F7-4973-B78F-C96F984CCB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3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researchweb.org/" TargetMode="External"/><Relationship Id="rId4" Type="http://schemas.openxmlformats.org/officeDocument/2006/relationships/hyperlink" Target="http://rhinno.net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36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Calibri"/>
              </a:rPr>
              <a:t>Capacity building in the Social Determinants of Health Network (SDH-Net) is a </a:t>
            </a:r>
            <a:r>
              <a:rPr lang="en-GB" dirty="0" smtClean="0"/>
              <a:t>collaboration between:</a:t>
            </a:r>
          </a:p>
          <a:p>
            <a:pPr marL="369888" indent="-195263">
              <a:buFont typeface="Arial" pitchFamily="34" charset="0"/>
              <a:buChar char="•"/>
            </a:pPr>
            <a:r>
              <a:rPr lang="en-GB" dirty="0" smtClean="0"/>
              <a:t>Three Latin American countries</a:t>
            </a:r>
          </a:p>
          <a:p>
            <a:pPr marL="827088" lvl="2" indent="-195263">
              <a:buFont typeface="Arial" pitchFamily="34" charset="0"/>
              <a:buChar char="•"/>
            </a:pPr>
            <a:r>
              <a:rPr lang="en-GB" dirty="0" smtClean="0"/>
              <a:t>Brazil, Colombia, Mexico</a:t>
            </a:r>
          </a:p>
          <a:p>
            <a:pPr marL="369888" indent="-195263">
              <a:buFont typeface="Arial" pitchFamily="34" charset="0"/>
              <a:buChar char="•"/>
            </a:pPr>
            <a:r>
              <a:rPr lang="en-GB" dirty="0" smtClean="0"/>
              <a:t>Three African countries</a:t>
            </a:r>
          </a:p>
          <a:p>
            <a:pPr marL="827088" lvl="2" indent="-195263">
              <a:buFont typeface="Arial" pitchFamily="34" charset="0"/>
              <a:buChar char="•"/>
            </a:pPr>
            <a:r>
              <a:rPr lang="en-GB" dirty="0" smtClean="0"/>
              <a:t>Kenya, South Africa, Tanzania</a:t>
            </a:r>
          </a:p>
          <a:p>
            <a:pPr marL="369888" indent="-195263">
              <a:buFont typeface="Arial" pitchFamily="34" charset="0"/>
              <a:buChar char="•"/>
            </a:pPr>
            <a:r>
              <a:rPr lang="en-GB" dirty="0" smtClean="0"/>
              <a:t>Three European partners</a:t>
            </a:r>
          </a:p>
          <a:p>
            <a:pPr marL="827088" lvl="2" indent="-195263">
              <a:buFont typeface="Arial" pitchFamily="34" charset="0"/>
              <a:buChar char="•"/>
            </a:pPr>
            <a:r>
              <a:rPr lang="en-GB" dirty="0" smtClean="0"/>
              <a:t>Spain, Germany, United Kingdom</a:t>
            </a:r>
          </a:p>
          <a:p>
            <a:pPr lvl="2"/>
            <a:endParaRPr lang="en-GB" dirty="0" smtClean="0"/>
          </a:p>
          <a:p>
            <a:pPr marL="0" lvl="2"/>
            <a:r>
              <a:rPr lang="en-US" dirty="0" smtClean="0"/>
              <a:t>The project aims to create and strengthen research environments that enable and encourage research. </a:t>
            </a:r>
          </a:p>
          <a:p>
            <a:pPr marL="0" lvl="2"/>
            <a:endParaRPr lang="en-US" dirty="0" smtClean="0"/>
          </a:p>
          <a:p>
            <a:pPr marL="0" lvl="2"/>
            <a:r>
              <a:rPr lang="en-US" dirty="0" smtClean="0"/>
              <a:t>The project encourages research that is:</a:t>
            </a:r>
          </a:p>
          <a:p>
            <a:pPr marL="363538" lvl="2" indent="-188913">
              <a:buFont typeface="Arial" pitchFamily="34" charset="0"/>
              <a:buChar char="•"/>
            </a:pPr>
            <a:r>
              <a:rPr lang="en-US" dirty="0" smtClean="0"/>
              <a:t>Locally relevant;</a:t>
            </a:r>
          </a:p>
          <a:p>
            <a:pPr marL="363538" lvl="2" indent="-188913">
              <a:buFont typeface="Arial" pitchFamily="34" charset="0"/>
              <a:buChar char="•"/>
            </a:pPr>
            <a:r>
              <a:rPr lang="en-US" dirty="0" smtClean="0"/>
              <a:t>Promotes, human rights, equity, social justice and ethics, and</a:t>
            </a:r>
          </a:p>
          <a:p>
            <a:pPr marL="363538" lvl="2" indent="-188913">
              <a:buFont typeface="Arial" pitchFamily="34" charset="0"/>
              <a:buChar char="•"/>
            </a:pPr>
            <a:r>
              <a:rPr lang="en-US" dirty="0" smtClean="0"/>
              <a:t>Can be taken up by policy makers.</a:t>
            </a:r>
          </a:p>
          <a:p>
            <a:pPr marL="0" lvl="2"/>
            <a:endParaRPr lang="en-US" dirty="0" smtClean="0"/>
          </a:p>
          <a:p>
            <a:pPr marL="0" lvl="2"/>
            <a:r>
              <a:rPr lang="en-US" dirty="0" smtClean="0"/>
              <a:t>Contact:</a:t>
            </a:r>
          </a:p>
          <a:p>
            <a:pPr marL="0" lvl="2"/>
            <a:r>
              <a:rPr lang="en-US" dirty="0" smtClean="0"/>
              <a:t>Gabriela </a:t>
            </a:r>
            <a:r>
              <a:rPr lang="en-US" dirty="0" err="1" smtClean="0"/>
              <a:t>Montorzi</a:t>
            </a:r>
            <a:r>
              <a:rPr lang="en-US" dirty="0" smtClean="0"/>
              <a:t> montorzi@cohred.org</a:t>
            </a:r>
          </a:p>
          <a:p>
            <a:pPr lvl="2"/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</a:t>
            </a:r>
            <a:r>
              <a:rPr lang="es-ES" dirty="0" smtClean="0"/>
              <a:t>Red Iberoamericana Ministerial de </a:t>
            </a:r>
            <a:r>
              <a:rPr lang="es-ES" dirty="0" err="1" smtClean="0"/>
              <a:t>Aprendizaie</a:t>
            </a:r>
            <a:r>
              <a:rPr lang="es-ES" dirty="0" smtClean="0"/>
              <a:t> e </a:t>
            </a:r>
            <a:r>
              <a:rPr lang="es-ES" dirty="0" err="1" smtClean="0"/>
              <a:t>Investigacin</a:t>
            </a:r>
            <a:r>
              <a:rPr lang="es-ES" dirty="0" smtClean="0"/>
              <a:t> en Salud (</a:t>
            </a:r>
            <a:r>
              <a:rPr lang="en-US" dirty="0" smtClean="0"/>
              <a:t>RIMAIS the  </a:t>
            </a:r>
            <a:r>
              <a:rPr lang="en-US" dirty="0" err="1" smtClean="0"/>
              <a:t>Ibero</a:t>
            </a:r>
            <a:r>
              <a:rPr lang="en-US" dirty="0" smtClean="0"/>
              <a:t>-American Ministerial Network on Learning and Research for Health), COHRED provides training to national research for health managers in Latin American countries.</a:t>
            </a:r>
          </a:p>
          <a:p>
            <a:endParaRPr lang="en-US" dirty="0" smtClean="0"/>
          </a:p>
          <a:p>
            <a:r>
              <a:rPr lang="en-US" dirty="0" smtClean="0"/>
              <a:t>Training is face to face and online, and aims to boost managerial capacity in research for health across the region.</a:t>
            </a:r>
          </a:p>
          <a:p>
            <a:endParaRPr lang="en-US" dirty="0" smtClean="0"/>
          </a:p>
          <a:p>
            <a:r>
              <a:rPr lang="en-US" dirty="0" smtClean="0"/>
              <a:t>Successes and results</a:t>
            </a:r>
          </a:p>
          <a:p>
            <a:r>
              <a:rPr lang="en-US" dirty="0" smtClean="0"/>
              <a:t>In July 2011, an introductory course was held in Antigua, Guatemala.</a:t>
            </a:r>
          </a:p>
          <a:p>
            <a:endParaRPr lang="en-US" dirty="0" smtClean="0"/>
          </a:p>
          <a:p>
            <a:r>
              <a:rPr lang="en-US" dirty="0" smtClean="0"/>
              <a:t>In 2012, three on-line courses (30 hours each) will be offered.</a:t>
            </a:r>
          </a:p>
          <a:p>
            <a:endParaRPr lang="en-US" dirty="0" smtClean="0"/>
          </a:p>
          <a:p>
            <a:r>
              <a:rPr lang="en-US" dirty="0" smtClean="0"/>
              <a:t>The focus will be on: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US" dirty="0" smtClean="0"/>
              <a:t>policies for research for health,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US" dirty="0" smtClean="0"/>
              <a:t>new perspectives,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US" dirty="0" smtClean="0"/>
              <a:t>monitoring and evaluation of research for health, and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en-US" dirty="0" smtClean="0"/>
              <a:t>use of research results.</a:t>
            </a:r>
          </a:p>
          <a:p>
            <a:endParaRPr lang="en-US" dirty="0" smtClean="0"/>
          </a:p>
          <a:p>
            <a:r>
              <a:rPr lang="en-US" dirty="0" smtClean="0"/>
              <a:t>Contact:</a:t>
            </a:r>
          </a:p>
          <a:p>
            <a:r>
              <a:rPr lang="en-US" dirty="0" smtClean="0"/>
              <a:t>Francisco Becerra becerra@cohred.org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" lvl="1"/>
            <a:r>
              <a:rPr lang="en-US" dirty="0" smtClean="0"/>
              <a:t>The Research Ethics Web  provides an interactive map of research ethics committees and medicine regulatory authorities in Africa, Latin America and low- and middle-income countries worldwide.</a:t>
            </a:r>
          </a:p>
          <a:p>
            <a:pPr marL="6350" lvl="1"/>
            <a:endParaRPr lang="en-US" dirty="0" smtClean="0"/>
          </a:p>
          <a:p>
            <a:pPr marL="6350" lvl="1"/>
            <a:r>
              <a:rPr lang="en-US" dirty="0" smtClean="0"/>
              <a:t>Successes and results</a:t>
            </a:r>
          </a:p>
          <a:p>
            <a:pPr marL="6350" lvl="1"/>
            <a:r>
              <a:rPr lang="en-US" dirty="0" smtClean="0"/>
              <a:t>Information on 155 research ethics committees have been collected in 34 countries and uploaded to the Research Ethics Web.</a:t>
            </a:r>
          </a:p>
          <a:p>
            <a:pPr marL="6350" lvl="1"/>
            <a:endParaRPr lang="en-US" dirty="0" smtClean="0"/>
          </a:p>
          <a:p>
            <a:pPr marL="6350" lvl="1"/>
            <a:r>
              <a:rPr lang="en-US" dirty="0" smtClean="0"/>
              <a:t>Contact:</a:t>
            </a:r>
          </a:p>
          <a:p>
            <a:pPr marL="6350" lvl="1"/>
            <a:r>
              <a:rPr lang="en-US" dirty="0" err="1" smtClean="0"/>
              <a:t>Boitumelo</a:t>
            </a:r>
            <a:r>
              <a:rPr lang="en-US" dirty="0" smtClean="0"/>
              <a:t> </a:t>
            </a:r>
            <a:r>
              <a:rPr lang="en-US" dirty="0" err="1" smtClean="0"/>
              <a:t>Mokgatla-Moipolai</a:t>
            </a:r>
            <a:r>
              <a:rPr lang="en-US" dirty="0" smtClean="0"/>
              <a:t> mokgatla@cohred.org</a:t>
            </a:r>
          </a:p>
          <a:p>
            <a:pPr lvl="1"/>
            <a:endParaRPr lang="fr-CH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Fair research contracting</a:t>
            </a:r>
          </a:p>
          <a:p>
            <a:endParaRPr lang="en-US" b="1" dirty="0" smtClean="0"/>
          </a:p>
          <a:p>
            <a:r>
              <a:rPr lang="en-US" dirty="0" smtClean="0"/>
              <a:t>COHRED is developing model contracts and contracting guidelines to support  low- and middle-income country institutions and governments in negotiating  equitable Research for Health contracts with northern partners.</a:t>
            </a:r>
          </a:p>
          <a:p>
            <a:endParaRPr lang="en-US" dirty="0" smtClean="0"/>
          </a:p>
          <a:p>
            <a:r>
              <a:rPr lang="en-US" dirty="0" smtClean="0"/>
              <a:t>These guidelines will be made available on an interactive space  as well as in an action guide.</a:t>
            </a:r>
          </a:p>
          <a:p>
            <a:endParaRPr lang="en-US" dirty="0" smtClean="0"/>
          </a:p>
          <a:p>
            <a:r>
              <a:rPr lang="en-US" dirty="0" smtClean="0"/>
              <a:t>The Bellagio Meeting – 22 to 26 October 2012</a:t>
            </a:r>
          </a:p>
          <a:p>
            <a:r>
              <a:rPr lang="en-US" dirty="0" smtClean="0"/>
              <a:t>http://www.cohred.org/bellagio-meeting/ </a:t>
            </a:r>
          </a:p>
          <a:p>
            <a:endParaRPr lang="en-US" dirty="0" smtClean="0"/>
          </a:p>
          <a:p>
            <a:r>
              <a:rPr lang="en-US" b="1" dirty="0" smtClean="0"/>
              <a:t>Civil Society </a:t>
            </a:r>
            <a:r>
              <a:rPr lang="en-US" b="1" dirty="0" err="1" smtClean="0"/>
              <a:t>Organisation</a:t>
            </a:r>
            <a:r>
              <a:rPr lang="en-US" b="1" dirty="0" smtClean="0"/>
              <a:t> (CSO) Engagements </a:t>
            </a:r>
          </a:p>
          <a:p>
            <a:endParaRPr lang="en-US" b="1" dirty="0" smtClean="0"/>
          </a:p>
          <a:p>
            <a:r>
              <a:rPr lang="en-US" dirty="0" smtClean="0"/>
              <a:t>COHRED is working with countries to ensure beneficial involvement of CSOs in activities to strengthen research systems.</a:t>
            </a:r>
          </a:p>
          <a:p>
            <a:endParaRPr lang="en-US" dirty="0" smtClean="0"/>
          </a:p>
          <a:p>
            <a:r>
              <a:rPr lang="en-US" dirty="0" smtClean="0"/>
              <a:t>For example, in setting research agendas.</a:t>
            </a:r>
          </a:p>
          <a:p>
            <a:endParaRPr lang="en-US" dirty="0" smtClean="0"/>
          </a:p>
          <a:p>
            <a:r>
              <a:rPr lang="en-US" dirty="0" smtClean="0"/>
              <a:t>An action guide for CSOs, governments, research institutions and other actors  has been produced giving guidelines on the best ways of achieving this.</a:t>
            </a:r>
          </a:p>
          <a:p>
            <a:endParaRPr lang="en-US" dirty="0" smtClean="0">
              <a:solidFill>
                <a:srgbClr val="005484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ea typeface="ＭＳ Ｐゴシック" pitchFamily="34" charset="-128"/>
                <a:hlinkClick r:id="rId3"/>
              </a:rPr>
              <a:t>www.healthresearchweb.org</a:t>
            </a:r>
            <a:r>
              <a:rPr lang="en-GB" dirty="0" smtClean="0">
                <a:ea typeface="ＭＳ Ｐゴシック" pitchFamily="34" charset="-128"/>
              </a:rPr>
              <a:t/>
            </a:r>
            <a:br>
              <a:rPr lang="en-GB" dirty="0" smtClean="0">
                <a:ea typeface="ＭＳ Ｐゴシック" pitchFamily="34" charset="-128"/>
              </a:rPr>
            </a:br>
            <a:endParaRPr lang="en-GB" b="1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r>
              <a:rPr lang="en-GB" dirty="0" err="1" smtClean="0">
                <a:ea typeface="ＭＳ Ｐゴシック" pitchFamily="34" charset="-128"/>
              </a:rPr>
              <a:t>HRWeb</a:t>
            </a:r>
            <a:r>
              <a:rPr lang="en-GB" dirty="0" smtClean="0">
                <a:ea typeface="ＭＳ Ｐゴシック" pitchFamily="34" charset="-128"/>
              </a:rPr>
              <a:t>, a cloud-based information and management platform and, as a means to that end, also an online community of people interested in building a high-quality information and management system in a spirit of mutual respect and in pursuit of 'health for all'. </a:t>
            </a: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endParaRPr lang="en-GB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r>
              <a:rPr lang="en-GB" dirty="0" err="1" smtClean="0">
                <a:ea typeface="ＭＳ Ｐゴシック" pitchFamily="34" charset="-128"/>
              </a:rPr>
              <a:t>HRWeb</a:t>
            </a:r>
            <a:r>
              <a:rPr lang="en-GB" dirty="0" smtClean="0">
                <a:ea typeface="ＭＳ Ｐゴシック" pitchFamily="34" charset="-128"/>
              </a:rPr>
              <a:t>, a platform that collects information on studies taking place around the world, as well as information about Institutional Review Boards (IRCs) and research ethics committees, countries</a:t>
            </a:r>
            <a:r>
              <a:rPr lang="en-GB" altLang="en-US" dirty="0" smtClean="0">
                <a:ea typeface="ＭＳ Ｐゴシック" pitchFamily="34" charset="-128"/>
              </a:rPr>
              <a:t>’</a:t>
            </a:r>
            <a:r>
              <a:rPr lang="en-GB" dirty="0" smtClean="0">
                <a:ea typeface="ＭＳ Ｐゴシック" pitchFamily="34" charset="-128"/>
              </a:rPr>
              <a:t> governance policies and more.</a:t>
            </a: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endParaRPr lang="en-GB" dirty="0" smtClean="0">
              <a:ea typeface="ＭＳ Ｐゴシック" pitchFamily="34" charset="-128"/>
            </a:endParaRP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The platform received an honourable mention in the most recent report of the US Presidential Commission for the Study of Bioethics (commissioned by U.S President Barack Obama).</a:t>
            </a:r>
            <a:endParaRPr lang="fr-CH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1000"/>
            </a:pPr>
            <a:r>
              <a:rPr lang="fr-CH" dirty="0" smtClean="0">
                <a:ea typeface="ＭＳ Ｐゴシック" pitchFamily="34" charset="-128"/>
                <a:sym typeface="Cambria" pitchFamily="18" charset="0"/>
                <a:hlinkClick r:id="rId4"/>
              </a:rPr>
              <a:t>h</a:t>
            </a:r>
            <a:r>
              <a:rPr lang="en-US" dirty="0" smtClean="0">
                <a:ea typeface="ＭＳ Ｐゴシック" pitchFamily="34" charset="-128"/>
                <a:sym typeface="Cambria" pitchFamily="18" charset="0"/>
                <a:hlinkClick r:id="rId4"/>
              </a:rPr>
              <a:t>ttp://rhinno.net</a:t>
            </a:r>
            <a:r>
              <a:rPr lang="fr-CH" dirty="0" smtClean="0">
                <a:ea typeface="ＭＳ Ｐゴシック" pitchFamily="34" charset="-128"/>
                <a:sym typeface="Cambria" pitchFamily="18" charset="0"/>
              </a:rPr>
              <a:t/>
            </a:r>
            <a:br>
              <a:rPr lang="fr-CH" dirty="0" smtClean="0">
                <a:ea typeface="ＭＳ Ｐゴシック" pitchFamily="34" charset="-128"/>
                <a:sym typeface="Cambria" pitchFamily="18" charset="0"/>
              </a:rPr>
            </a:br>
            <a:endParaRPr lang="en-GB" dirty="0" smtClean="0">
              <a:ea typeface="ＭＳ Ｐゴシック" pitchFamily="34" charset="-128"/>
              <a:sym typeface="Cambria" pitchFamily="18" charset="0"/>
            </a:endParaRP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Offers customized cloud-based research and innovation module development to improve management of research for health in low- and middle-income countries.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endParaRPr lang="en-GB" dirty="0" smtClean="0">
              <a:ea typeface="ＭＳ Ｐゴシック" pitchFamily="34" charset="-128"/>
            </a:endParaRP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A cloud-based information and management system for research ethics committees, governments, researchers and medicines regulatory authorities.</a:t>
            </a:r>
          </a:p>
          <a:p>
            <a:pPr marL="171450" indent="-171450">
              <a:lnSpc>
                <a:spcPct val="80000"/>
              </a:lnSpc>
            </a:pPr>
            <a:r>
              <a:rPr lang="en-GB" dirty="0" smtClean="0">
                <a:ea typeface="ＭＳ Ｐゴシック" pitchFamily="34" charset="-128"/>
              </a:rPr>
              <a:t> 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The system makes available quick and reliable </a:t>
            </a:r>
            <a:r>
              <a:rPr lang="en-GB" altLang="en-US" dirty="0" smtClean="0">
                <a:ea typeface="ＭＳ Ｐゴシック" pitchFamily="34" charset="-128"/>
              </a:rPr>
              <a:t>‘</a:t>
            </a:r>
            <a:r>
              <a:rPr lang="en-GB" dirty="0" smtClean="0">
                <a:ea typeface="ＭＳ Ｐゴシック" pitchFamily="34" charset="-128"/>
              </a:rPr>
              <a:t>near real-time</a:t>
            </a:r>
            <a:r>
              <a:rPr lang="en-GB" altLang="en-US" dirty="0" smtClean="0">
                <a:ea typeface="ＭＳ Ｐゴシック" pitchFamily="34" charset="-128"/>
              </a:rPr>
              <a:t>’</a:t>
            </a:r>
            <a:r>
              <a:rPr lang="en-GB" dirty="0" smtClean="0">
                <a:ea typeface="ＭＳ Ｐゴシック" pitchFamily="34" charset="-128"/>
              </a:rPr>
              <a:t> data, tables and graphs which can be used to monitor, evaluate and communicate.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</a:pPr>
            <a:endParaRPr lang="en-GB" dirty="0" smtClean="0">
              <a:ea typeface="ＭＳ Ｐゴシック" pitchFamily="34" charset="-128"/>
            </a:endParaRPr>
          </a:p>
          <a:p>
            <a:pPr marL="171450" lvl="1" indent="-171450">
              <a:lnSpc>
                <a:spcPct val="80000"/>
              </a:lnSpc>
              <a:buFont typeface="Arial" pitchFamily="34" charset="0"/>
              <a:buChar char="•"/>
            </a:pPr>
            <a:r>
              <a:rPr lang="en-GB" b="1" dirty="0" smtClean="0">
                <a:ea typeface="ＭＳ Ｐゴシック" pitchFamily="34" charset="-128"/>
              </a:rPr>
              <a:t>Contact:</a:t>
            </a:r>
            <a:r>
              <a:rPr lang="en-GB" dirty="0" smtClean="0">
                <a:ea typeface="ＭＳ Ｐゴシック" pitchFamily="34" charset="-128"/>
              </a:rPr>
              <a:t> David Abreu </a:t>
            </a:r>
            <a:r>
              <a:rPr lang="en-GB" u="sng" dirty="0" smtClean="0">
                <a:ea typeface="ＭＳ Ｐゴシック" pitchFamily="34" charset="-128"/>
              </a:rPr>
              <a:t>abreu@cohred.org</a:t>
            </a:r>
          </a:p>
          <a:p>
            <a:pPr>
              <a:lnSpc>
                <a:spcPct val="80000"/>
              </a:lnSpc>
            </a:pPr>
            <a:endParaRPr lang="fr-CH" dirty="0" smtClean="0">
              <a:ea typeface="ＭＳ Ｐゴシック" pitchFamily="34" charset="-128"/>
              <a:sym typeface="Cambria" pitchFamily="18" charset="0"/>
              <a:hlinkClick r:id="rId4"/>
            </a:endParaRPr>
          </a:p>
          <a:p>
            <a:pPr>
              <a:lnSpc>
                <a:spcPct val="80000"/>
              </a:lnSpc>
            </a:pPr>
            <a:endParaRPr lang="en-GB" dirty="0" smtClean="0">
              <a:solidFill>
                <a:srgbClr val="376092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dirty="0" smtClean="0">
              <a:ea typeface="ＭＳ Ｐゴシック" pitchFamily="34" charset="-128"/>
            </a:endParaRPr>
          </a:p>
          <a:p>
            <a:pPr lvl="1"/>
            <a:endParaRPr lang="fr-CH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84796"/>
          </a:xfrm>
        </p:spPr>
        <p:txBody>
          <a:bodyPr/>
          <a:lstStyle/>
          <a:p>
            <a:r>
              <a:rPr lang="en-US" dirty="0" smtClean="0"/>
              <a:t>Forum 2012 was the first meeting since the Global Forum for Health Research merged with the COHRED Group. </a:t>
            </a:r>
          </a:p>
          <a:p>
            <a:endParaRPr lang="en-US" dirty="0" smtClean="0"/>
          </a:p>
          <a:p>
            <a:r>
              <a:rPr lang="en-US" dirty="0" smtClean="0"/>
              <a:t>This meeting and its predecessors are the pre-eminent global platform – for research and innovation in, by and for developing countries and emerging economies – aimed at improving health, reducing inequity and stimulating socio-economic development.</a:t>
            </a:r>
          </a:p>
          <a:p>
            <a:endParaRPr lang="en-US" dirty="0" smtClean="0"/>
          </a:p>
          <a:p>
            <a:r>
              <a:rPr lang="en-US" dirty="0" smtClean="0"/>
              <a:t>Forum 2012: ‘Beyond Aid… Research and Innovation as key drivers for Health, Equity and Development’ was held 24 to 26 April 2012 in Cape Town, South Africa.</a:t>
            </a:r>
          </a:p>
          <a:p>
            <a:endParaRPr lang="en-US" dirty="0" smtClean="0"/>
          </a:p>
          <a:p>
            <a:r>
              <a:rPr lang="en-US" dirty="0" smtClean="0"/>
              <a:t>This meeting aimed to move beyond traditional discussions of health which focus on unequal allocation of resources, and attracting more donor aid as a way to solve the health problems of low and middle-income countries (LMICs).</a:t>
            </a:r>
          </a:p>
          <a:p>
            <a:endParaRPr lang="en-US" dirty="0" smtClean="0"/>
          </a:p>
          <a:p>
            <a:r>
              <a:rPr lang="en-US" dirty="0" smtClean="0"/>
              <a:t>Brought together over 400 change makers from across the world and got them to start think about improving health research capacity and stimulating innovation for enterprise development as a better way to help resolve the health problems of LMICs.</a:t>
            </a:r>
          </a:p>
          <a:p>
            <a:endParaRPr lang="en-US" dirty="0" smtClean="0"/>
          </a:p>
          <a:p>
            <a:r>
              <a:rPr lang="en-US" dirty="0" smtClean="0"/>
              <a:t>This will hopefully create a more productive, equitable development growth path than purely relying on aid.</a:t>
            </a:r>
          </a:p>
          <a:p>
            <a:endParaRPr lang="en-US" dirty="0"/>
          </a:p>
          <a:p>
            <a:r>
              <a:rPr lang="en-US" dirty="0"/>
              <a:t>Forum 2013/2014 - </a:t>
            </a:r>
            <a:r>
              <a:rPr lang="en-GB" dirty="0">
                <a:cs typeface="Arial"/>
              </a:rPr>
              <a:t>is the pre-eminent global platform for research and innovation </a:t>
            </a:r>
            <a:r>
              <a:rPr lang="en-GB" i="1" dirty="0">
                <a:cs typeface="Arial"/>
              </a:rPr>
              <a:t>in, by </a:t>
            </a:r>
            <a:r>
              <a:rPr lang="en-GB" dirty="0">
                <a:cs typeface="Arial"/>
              </a:rPr>
              <a:t>and</a:t>
            </a:r>
            <a:r>
              <a:rPr lang="en-GB" i="1" dirty="0">
                <a:cs typeface="Arial"/>
              </a:rPr>
              <a:t> for</a:t>
            </a:r>
            <a:r>
              <a:rPr lang="en-GB" dirty="0">
                <a:cs typeface="Arial"/>
              </a:rPr>
              <a:t> developing countries and emerging economies – aimed at improving health, reducing inequity and stimulating socio-economic development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2287009" cy="4466987"/>
          </a:xfrm>
        </p:spPr>
        <p:txBody>
          <a:bodyPr/>
          <a:lstStyle/>
          <a:p>
            <a:pPr marL="171450" indent="-171450"/>
            <a:r>
              <a:rPr lang="en-GB" sz="1000" b="1" dirty="0" smtClean="0"/>
              <a:t>COHRED Africa/Latin America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local portfolio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local staff and associates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Decide on status</a:t>
            </a:r>
          </a:p>
          <a:p>
            <a:pPr marL="263525" lvl="1" indent="-171450">
              <a:buFont typeface="Calibri" pitchFamily="34" charset="0"/>
              <a:buChar char="-"/>
            </a:pPr>
            <a:r>
              <a:rPr lang="en-GB" sz="1000" dirty="0" smtClean="0"/>
              <a:t>COHRED or partner</a:t>
            </a:r>
          </a:p>
          <a:p>
            <a:pPr marL="263525" lvl="1" indent="-171450">
              <a:buFont typeface="Calibri" pitchFamily="34" charset="0"/>
              <a:buChar char="-"/>
            </a:pPr>
            <a:r>
              <a:rPr lang="en-GB" sz="1000" dirty="0" smtClean="0"/>
              <a:t>Localisation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local resourcing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000" dirty="0" smtClean="0"/>
          </a:p>
          <a:p>
            <a:pPr marL="171450" indent="-171450"/>
            <a:r>
              <a:rPr lang="en-GB" sz="1000" b="1" dirty="0" smtClean="0"/>
              <a:t>COHRED Tech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All programmes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out portfolio</a:t>
            </a:r>
          </a:p>
          <a:p>
            <a:pPr marL="263525" lvl="1" indent="-171450">
              <a:buFont typeface="Calibri" pitchFamily="34" charset="0"/>
              <a:buChar char="-"/>
              <a:tabLst>
                <a:tab pos="449263" algn="l"/>
              </a:tabLst>
            </a:pPr>
            <a:r>
              <a:rPr lang="en-GB" sz="1000" dirty="0" err="1" smtClean="0"/>
              <a:t>LMICbasic</a:t>
            </a:r>
            <a:r>
              <a:rPr lang="en-GB" sz="1000" dirty="0" smtClean="0"/>
              <a:t>: NHRS</a:t>
            </a:r>
          </a:p>
          <a:p>
            <a:pPr marL="263525" lvl="1" indent="-171450">
              <a:buFont typeface="Calibri" pitchFamily="34" charset="0"/>
              <a:buChar char="-"/>
              <a:tabLst>
                <a:tab pos="449263" algn="l"/>
              </a:tabLst>
            </a:pPr>
            <a:r>
              <a:rPr lang="en-GB" sz="1000" dirty="0" err="1" smtClean="0"/>
              <a:t>LMICHigh</a:t>
            </a:r>
            <a:r>
              <a:rPr lang="en-GB" sz="1000" dirty="0" smtClean="0"/>
              <a:t>: Research competitiveness</a:t>
            </a:r>
          </a:p>
          <a:p>
            <a:pPr marL="263525" lvl="1" indent="-171450">
              <a:buFont typeface="Calibri" pitchFamily="34" charset="0"/>
              <a:buChar char="-"/>
              <a:tabLst>
                <a:tab pos="449263" algn="l"/>
              </a:tabLst>
            </a:pPr>
            <a:r>
              <a:rPr lang="en-GB" sz="1000" dirty="0" smtClean="0"/>
              <a:t>HIC: Expert adviser and network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global associates network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TECH network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Build business model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000" dirty="0" smtClean="0"/>
          </a:p>
          <a:p>
            <a:pPr marL="171450" indent="-171450"/>
            <a:r>
              <a:rPr lang="en-GB" sz="1000" b="1" dirty="0" smtClean="0"/>
              <a:t>COHRED Core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All administration: legal, financial and contract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HR development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Corporate 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Business development</a:t>
            </a:r>
          </a:p>
          <a:p>
            <a:pPr marL="263525" lvl="1" indent="-171450">
              <a:buFont typeface="Calibri" pitchFamily="34" charset="0"/>
              <a:buChar char="-"/>
            </a:pPr>
            <a:r>
              <a:rPr lang="en-GB" sz="1000" dirty="0" smtClean="0"/>
              <a:t>Overall group</a:t>
            </a:r>
          </a:p>
          <a:p>
            <a:pPr marL="263525" lvl="1" indent="-171450">
              <a:buFont typeface="Calibri" pitchFamily="34" charset="0"/>
              <a:buChar char="-"/>
            </a:pPr>
            <a:r>
              <a:rPr lang="en-GB" sz="1000" dirty="0" smtClean="0"/>
              <a:t>Each potential unit</a:t>
            </a:r>
          </a:p>
          <a:p>
            <a:pPr marL="263525" lvl="1" indent="-171450">
              <a:buFont typeface="Calibri" pitchFamily="34" charset="0"/>
              <a:buChar char="-"/>
            </a:pPr>
            <a:endParaRPr lang="en-GB" sz="1000" dirty="0" smtClean="0"/>
          </a:p>
          <a:p>
            <a:pPr marL="92075" lvl="1" indent="0">
              <a:buFont typeface="Calibri" pitchFamily="34" charset="0"/>
              <a:buNone/>
            </a:pPr>
            <a:r>
              <a:rPr lang="en-GB" sz="1200" kern="1200" dirty="0" smtClean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3182807" y="4715153"/>
            <a:ext cx="2664370" cy="47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171450" indent="-171450"/>
            <a:r>
              <a:rPr lang="en-GB" sz="1000" b="1" dirty="0" smtClean="0"/>
              <a:t>COHRED Connect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Advocacy and partnerships for action in research &amp;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Innovation for health, equity and development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develop, grow and manage the opportunities to which COHRED Connect can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respond.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 the finances and partnerships with which to do this.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deliver the highest quality of products, services or events.</a:t>
            </a:r>
          </a:p>
          <a:p>
            <a:pPr marL="171450" indent="-171450"/>
            <a:endParaRPr lang="en-GB" sz="1000" dirty="0" smtClean="0"/>
          </a:p>
          <a:p>
            <a:pPr marL="171450" indent="-171450"/>
            <a:r>
              <a:rPr lang="en-GB" sz="1000" b="1" dirty="0" smtClean="0"/>
              <a:t>COHRED Think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develop, grow and manage the opportunities to which COHRED Think can respond.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 the finances and partnerships with which to do this.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deliver the highest quality of products, services or events. 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000" dirty="0" smtClean="0"/>
          </a:p>
          <a:p>
            <a:pPr marL="171450" indent="-171450"/>
            <a:r>
              <a:rPr lang="en-GB" sz="1000" b="1" dirty="0" smtClean="0"/>
              <a:t>COHRED Web4Dev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develop, grow and manage the opportunities to which COHRED W4D can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respond.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develop the finances and partnerships with which to do this.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00" dirty="0" smtClean="0"/>
              <a:t>To deliver the highest quality of products, services or events. 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00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Doris Duke Charitable Foundation</a:t>
            </a:r>
          </a:p>
          <a:p>
            <a:r>
              <a:rPr lang="en-GB" dirty="0" smtClean="0"/>
              <a:t>European Commission</a:t>
            </a:r>
          </a:p>
          <a:p>
            <a:r>
              <a:rPr lang="en-GB" dirty="0" smtClean="0"/>
              <a:t>Irish Aid</a:t>
            </a:r>
          </a:p>
          <a:p>
            <a:r>
              <a:rPr lang="en-GB" dirty="0" smtClean="0"/>
              <a:t>Ministry of Foreign Affairs, Directorate-General for International Cooperation (DGIS), The Netherlands</a:t>
            </a:r>
          </a:p>
          <a:p>
            <a:r>
              <a:rPr lang="en-GB" dirty="0" smtClean="0"/>
              <a:t>National Institutes of Health (NIH)</a:t>
            </a:r>
          </a:p>
          <a:p>
            <a:r>
              <a:rPr lang="en-GB" dirty="0" smtClean="0"/>
              <a:t>Pfizer</a:t>
            </a:r>
          </a:p>
          <a:p>
            <a:r>
              <a:rPr lang="en-GB" dirty="0" smtClean="0"/>
              <a:t>Red </a:t>
            </a:r>
            <a:r>
              <a:rPr lang="en-GB" dirty="0" err="1" smtClean="0"/>
              <a:t>Iberoamericana</a:t>
            </a:r>
            <a:r>
              <a:rPr lang="en-GB" dirty="0" smtClean="0"/>
              <a:t> Ministerial de </a:t>
            </a:r>
            <a:r>
              <a:rPr lang="en-GB" dirty="0" err="1" smtClean="0"/>
              <a:t>Aprendizaie</a:t>
            </a:r>
            <a:r>
              <a:rPr lang="en-GB" dirty="0" smtClean="0"/>
              <a:t> e </a:t>
            </a:r>
            <a:r>
              <a:rPr lang="en-GB" dirty="0" err="1" smtClean="0"/>
              <a:t>Investigacin</a:t>
            </a:r>
            <a:r>
              <a:rPr lang="en-GB" dirty="0" smtClean="0"/>
              <a:t> en </a:t>
            </a:r>
            <a:r>
              <a:rPr lang="en-GB" dirty="0" err="1" smtClean="0"/>
              <a:t>Salud</a:t>
            </a:r>
            <a:r>
              <a:rPr lang="en-GB" dirty="0" smtClean="0"/>
              <a:t> (RIMAIS)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Euroepean</a:t>
            </a:r>
            <a:r>
              <a:rPr lang="en-GB" dirty="0" smtClean="0"/>
              <a:t> and Developing Countries Clinical Trials Partnerships (EDCTP)</a:t>
            </a:r>
          </a:p>
          <a:p>
            <a:r>
              <a:rPr lang="en-GB" dirty="0" smtClean="0"/>
              <a:t>The International Development Research Centre (IDRC)</a:t>
            </a:r>
          </a:p>
          <a:p>
            <a:r>
              <a:rPr lang="en-GB" dirty="0" smtClean="0"/>
              <a:t>The International Network for the Demographic Evaluation of Populations and Their Health in Developing Countries (INDEPTH)</a:t>
            </a:r>
          </a:p>
          <a:p>
            <a:r>
              <a:rPr lang="en-GB" dirty="0" smtClean="0"/>
              <a:t>The New Partnership for Africa’s Development (NEPAD)</a:t>
            </a:r>
          </a:p>
          <a:p>
            <a:r>
              <a:rPr lang="en-GB" dirty="0" smtClean="0"/>
              <a:t>The World Bank Group</a:t>
            </a:r>
          </a:p>
          <a:p>
            <a:r>
              <a:rPr lang="en-GB" dirty="0" smtClean="0"/>
              <a:t>University of the Western Cape, South Africa</a:t>
            </a:r>
          </a:p>
          <a:p>
            <a:r>
              <a:rPr lang="en-GB" dirty="0" smtClean="0"/>
              <a:t>West African Health Organisation (WAHO)</a:t>
            </a:r>
          </a:p>
          <a:p>
            <a:r>
              <a:rPr lang="en-GB" dirty="0" smtClean="0"/>
              <a:t>World Health Organization – Regional Office for the Eastern Mediterranean</a:t>
            </a:r>
          </a:p>
          <a:p>
            <a:r>
              <a:rPr lang="en-GB" dirty="0" smtClean="0"/>
              <a:t>World Health Organisation – TDR, the Special Programme for Research and Training in Tropical Diseases</a:t>
            </a:r>
          </a:p>
          <a:p>
            <a:r>
              <a:rPr lang="en-GB" dirty="0" smtClean="0"/>
              <a:t>World Health Organisation – The Department of Public Health, Innovation, Intellectual Property and Trade (PHI)</a:t>
            </a:r>
          </a:p>
          <a:p>
            <a:r>
              <a:rPr lang="en-GB" dirty="0" smtClean="0"/>
              <a:t>The Swiss Agency for Development and Cooperation (SDC)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1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a typeface="Cambria"/>
                <a:cs typeface="Cambria"/>
              </a:rPr>
              <a:t>In countries, we work with governments and institutions, with organisations and individuals – and in all spheres: the public, for-profit and the mission-driven sectors of society.</a:t>
            </a:r>
          </a:p>
          <a:p>
            <a:endParaRPr lang="en-GB" dirty="0" smtClean="0">
              <a:ea typeface="Cambria"/>
              <a:cs typeface="Cambria"/>
            </a:endParaRPr>
          </a:p>
          <a:p>
            <a:r>
              <a:rPr lang="en-GB" dirty="0" smtClean="0">
                <a:ea typeface="Cambria"/>
                <a:cs typeface="Cambria"/>
              </a:rPr>
              <a:t>We have two primary goals: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>
                <a:ea typeface="Cambria"/>
                <a:cs typeface="Cambria"/>
              </a:rPr>
              <a:t>To support countries to optimise their research and innovation capacity for the improvement of health, equity and socio-economic progress;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>
                <a:ea typeface="Cambria"/>
                <a:cs typeface="Cambria"/>
              </a:rPr>
              <a:t>To engage outside agencies whose actions impact on the research and innovation capacity of low and middle income countries – with the aim of making ensuring that their actions are system-supportive.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78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indent="-628650">
              <a:lnSpc>
                <a:spcPct val="150000"/>
              </a:lnSpc>
              <a:spcBef>
                <a:spcPts val="480"/>
              </a:spcBef>
              <a:buClr>
                <a:schemeClr val="tx2">
                  <a:lumMod val="75000"/>
                </a:schemeClr>
              </a:buClr>
              <a:buSzPct val="150000"/>
              <a:buNone/>
            </a:pPr>
            <a:r>
              <a:rPr lang="en-GB" b="1" dirty="0" smtClean="0">
                <a:ea typeface="Cambria"/>
                <a:cs typeface="Cambria"/>
                <a:sym typeface="Cambria"/>
              </a:rPr>
              <a:t>1980s</a:t>
            </a:r>
            <a:r>
              <a:rPr lang="en-GB" dirty="0" smtClean="0">
                <a:ea typeface="Cambria"/>
                <a:cs typeface="Cambria"/>
                <a:sym typeface="Cambria"/>
              </a:rPr>
              <a:t> Health and development professionals call for health research to address needs in low- and middle-income countries</a:t>
            </a:r>
          </a:p>
          <a:p>
            <a:pPr marL="628650" indent="-628650">
              <a:lnSpc>
                <a:spcPct val="150000"/>
              </a:lnSpc>
              <a:spcBef>
                <a:spcPts val="480"/>
              </a:spcBef>
              <a:buClr>
                <a:schemeClr val="tx2">
                  <a:lumMod val="75000"/>
                </a:schemeClr>
              </a:buClr>
              <a:buSzPct val="150000"/>
              <a:buNone/>
            </a:pPr>
            <a:r>
              <a:rPr lang="en-GB" b="1" dirty="0" smtClean="0">
                <a:ea typeface="Cambria"/>
                <a:cs typeface="Cambria"/>
                <a:sym typeface="Cambria"/>
              </a:rPr>
              <a:t>1987</a:t>
            </a:r>
            <a:r>
              <a:rPr lang="en-GB" dirty="0" smtClean="0">
                <a:ea typeface="Cambria"/>
                <a:cs typeface="Cambria"/>
                <a:sym typeface="Cambria"/>
              </a:rPr>
              <a:t> Commission on Health Research for Development established to </a:t>
            </a:r>
            <a:r>
              <a:rPr lang="x-none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quantify the problem and to propose ways to make health research globally more responsive to the health and development needs of low and middle income countries;</a:t>
            </a:r>
            <a:endParaRPr lang="en-GB" dirty="0" smtClean="0">
              <a:ea typeface="Cambria"/>
              <a:cs typeface="Cambria"/>
              <a:sym typeface="Cambria"/>
            </a:endParaRPr>
          </a:p>
          <a:p>
            <a:pPr marL="628650" indent="-628650">
              <a:lnSpc>
                <a:spcPct val="150000"/>
              </a:lnSpc>
              <a:spcBef>
                <a:spcPts val="480"/>
              </a:spcBef>
              <a:buClr>
                <a:schemeClr val="tx2">
                  <a:lumMod val="75000"/>
                </a:schemeClr>
              </a:buClr>
              <a:buSzPct val="150000"/>
              <a:buNone/>
            </a:pPr>
            <a:r>
              <a:rPr lang="en-GB" b="1" dirty="0" smtClean="0">
                <a:ea typeface="Cambria"/>
                <a:cs typeface="Cambria"/>
                <a:sym typeface="Cambria"/>
              </a:rPr>
              <a:t>1990</a:t>
            </a:r>
            <a:r>
              <a:rPr lang="en-GB" dirty="0" smtClean="0">
                <a:ea typeface="Cambria"/>
                <a:cs typeface="Cambria"/>
                <a:sym typeface="Cambria"/>
              </a:rPr>
              <a:t> Commission finds</a:t>
            </a:r>
            <a:r>
              <a:rPr lang="x-none" smtClean="0">
                <a:ea typeface="Cambria"/>
                <a:cs typeface="Cambria"/>
                <a:sym typeface="Cambria"/>
              </a:rPr>
              <a:t> </a:t>
            </a:r>
            <a:r>
              <a:rPr lang="en-GB" dirty="0" smtClean="0">
                <a:ea typeface="Cambria"/>
                <a:cs typeface="Cambria"/>
                <a:sym typeface="Cambria"/>
              </a:rPr>
              <a:t>10</a:t>
            </a:r>
            <a:r>
              <a:rPr lang="x-none" smtClean="0">
                <a:ea typeface="Cambria"/>
                <a:cs typeface="Cambria"/>
                <a:sym typeface="Cambria"/>
              </a:rPr>
              <a:t>% of </a:t>
            </a:r>
            <a:r>
              <a:rPr lang="en-GB" dirty="0" smtClean="0">
                <a:ea typeface="Cambria"/>
                <a:cs typeface="Cambria"/>
                <a:sym typeface="Cambria"/>
              </a:rPr>
              <a:t>global</a:t>
            </a:r>
            <a:r>
              <a:rPr lang="x-none" smtClean="0">
                <a:ea typeface="Cambria"/>
                <a:cs typeface="Cambria"/>
                <a:sym typeface="Cambria"/>
              </a:rPr>
              <a:t> funding for health research spent on diseases that cause 93% of mortality worldwide</a:t>
            </a:r>
            <a:r>
              <a:rPr lang="en-GB" dirty="0" smtClean="0">
                <a:ea typeface="Cambria"/>
                <a:cs typeface="Cambria"/>
                <a:sym typeface="Cambria"/>
              </a:rPr>
              <a:t> – the “10/90 gap”</a:t>
            </a:r>
          </a:p>
          <a:p>
            <a:pPr marL="628650" indent="-628650">
              <a:lnSpc>
                <a:spcPct val="150000"/>
              </a:lnSpc>
              <a:spcBef>
                <a:spcPts val="480"/>
              </a:spcBef>
              <a:buClr>
                <a:schemeClr val="tx2">
                  <a:lumMod val="75000"/>
                </a:schemeClr>
              </a:buClr>
              <a:buSzPct val="150000"/>
              <a:buNone/>
            </a:pPr>
            <a:r>
              <a:rPr lang="en-GB" b="1" dirty="0" smtClean="0">
                <a:ea typeface="Cambria"/>
                <a:cs typeface="Cambria"/>
                <a:sym typeface="Cambria"/>
              </a:rPr>
              <a:t>1993</a:t>
            </a:r>
            <a:r>
              <a:rPr lang="en-GB" dirty="0" smtClean="0">
                <a:ea typeface="Cambria"/>
                <a:cs typeface="Cambria"/>
                <a:sym typeface="Cambria"/>
              </a:rPr>
              <a:t> Council on Health Research for Development (COHRED) set up</a:t>
            </a:r>
          </a:p>
          <a:p>
            <a:pPr marL="628650" indent="-628650">
              <a:lnSpc>
                <a:spcPct val="150000"/>
              </a:lnSpc>
              <a:spcBef>
                <a:spcPts val="480"/>
              </a:spcBef>
              <a:buClr>
                <a:schemeClr val="tx2">
                  <a:lumMod val="75000"/>
                </a:schemeClr>
              </a:buClr>
              <a:buSzPct val="150000"/>
              <a:buNone/>
            </a:pPr>
            <a:r>
              <a:rPr lang="en-GB" b="1" dirty="0" smtClean="0">
                <a:ea typeface="Cambria"/>
                <a:cs typeface="Cambria"/>
                <a:sym typeface="Cambria"/>
              </a:rPr>
              <a:t>2011</a:t>
            </a:r>
            <a:r>
              <a:rPr lang="en-GB" dirty="0" smtClean="0">
                <a:ea typeface="Cambria"/>
                <a:cs typeface="Cambria"/>
                <a:sym typeface="Cambria"/>
              </a:rPr>
              <a:t> COHRED and Global Forum for Health Research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COHRED Group is a non-profit organisation, based in Geneva, Switzerland.</a:t>
            </a:r>
          </a:p>
          <a:p>
            <a:endParaRPr lang="en-GB" dirty="0" smtClean="0"/>
          </a:p>
          <a:p>
            <a:r>
              <a:rPr lang="en-GB" dirty="0" smtClean="0"/>
              <a:t>Most board and staff members are citizens of the low- and middle-income countries COHRED works with. Most also live in those countries.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SzPct val="25000"/>
            </a:pPr>
            <a:r>
              <a:rPr lang="x-none">
                <a:ea typeface="Cambria"/>
                <a:cs typeface="Cambria"/>
                <a:sym typeface="Cambria"/>
              </a:rPr>
              <a:t>COHRED supports countries in their efforts to use research for health and innovation to:</a:t>
            </a:r>
          </a:p>
          <a:p>
            <a:pPr marL="171450" lvl="0" indent="-171450">
              <a:buSzPct val="25000"/>
              <a:buFont typeface="Wingdings" pitchFamily="2" charset="2"/>
              <a:buChar char="q"/>
            </a:pPr>
            <a:r>
              <a:rPr lang="x-none">
                <a:ea typeface="Cambria"/>
                <a:cs typeface="Cambria"/>
                <a:sym typeface="Cambria"/>
              </a:rPr>
              <a:t>Improve health and reduce health inequities </a:t>
            </a:r>
          </a:p>
          <a:p>
            <a:pPr marL="171450" lvl="0" indent="-171450">
              <a:buSzPct val="25000"/>
              <a:buFont typeface="Wingdings" pitchFamily="2" charset="2"/>
              <a:buChar char="q"/>
            </a:pPr>
            <a:r>
              <a:rPr lang="x-none">
                <a:ea typeface="Cambria"/>
                <a:cs typeface="Cambria"/>
                <a:sym typeface="Cambria"/>
              </a:rPr>
              <a:t>Improve health sector performance and  accountability </a:t>
            </a:r>
          </a:p>
          <a:p>
            <a:pPr marL="171450" lvl="0" indent="-171450">
              <a:buSzPct val="25000"/>
              <a:buFont typeface="Wingdings" pitchFamily="2" charset="2"/>
              <a:buChar char="q"/>
            </a:pPr>
            <a:r>
              <a:rPr lang="x-none">
                <a:ea typeface="Cambria"/>
                <a:cs typeface="Cambria"/>
                <a:sym typeface="Cambria"/>
              </a:rPr>
              <a:t>Encourage donor alignment and harmonisation </a:t>
            </a:r>
          </a:p>
          <a:p>
            <a:pPr marL="171450" lvl="0" indent="-171450">
              <a:buSzPct val="25000"/>
              <a:buFont typeface="Wingdings" pitchFamily="2" charset="2"/>
              <a:buChar char="q"/>
            </a:pPr>
            <a:r>
              <a:rPr lang="x-none">
                <a:ea typeface="Cambria"/>
                <a:cs typeface="Cambria"/>
                <a:sym typeface="Cambria"/>
              </a:rPr>
              <a:t>Link research for health with science, technology  and innovation </a:t>
            </a:r>
          </a:p>
          <a:p>
            <a:pPr marL="171450" lvl="0" indent="-171450">
              <a:buSzPct val="25000"/>
              <a:buFont typeface="Wingdings" pitchFamily="2" charset="2"/>
              <a:buChar char="q"/>
            </a:pPr>
            <a:r>
              <a:rPr lang="x-none">
                <a:ea typeface="Cambria"/>
                <a:cs typeface="Cambria"/>
                <a:sym typeface="Cambria"/>
              </a:rPr>
              <a:t>Generate economic and social prosperity</a:t>
            </a:r>
            <a:r>
              <a:rPr lang="x-none" smtClean="0">
                <a:ea typeface="Cambria"/>
                <a:cs typeface="Cambria"/>
                <a:sym typeface="Cambria"/>
              </a:rPr>
              <a:t>.</a:t>
            </a:r>
            <a:endParaRPr lang="x-none">
              <a:ea typeface="Cambria"/>
              <a:cs typeface="Cambria"/>
              <a:sym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i="1" dirty="0"/>
              <a:t>‘COHRED – ‘extending conventional wisdom’ – ‘redefining development’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dirty="0"/>
              <a:t>Giving a man/woman a fish  		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dirty="0"/>
              <a:t>Teaching a man/woman to fish 	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dirty="0"/>
              <a:t>Creating a system in which everyone can fish (sustainably</a:t>
            </a:r>
            <a:r>
              <a:rPr lang="en-ZA" dirty="0" smtClean="0"/>
              <a:t>)</a:t>
            </a:r>
            <a:endParaRPr lang="en-GB" dirty="0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  <a:buFont typeface="Arial"/>
              <a:buChar char="•"/>
            </a:pPr>
            <a:endParaRPr lang="en-GB" dirty="0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</a:pPr>
            <a:r>
              <a:rPr lang="x-none">
                <a:ea typeface="Calibri"/>
                <a:cs typeface="Calibri"/>
                <a:sym typeface="Calibri"/>
              </a:rPr>
              <a:t>Why address research and innovation? </a:t>
            </a:r>
          </a:p>
          <a:p>
            <a:endParaRPr lang="x-none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</a:pPr>
            <a:r>
              <a:rPr lang="x-none">
                <a:ea typeface="Calibri"/>
                <a:cs typeface="Calibri"/>
                <a:sym typeface="Calibri"/>
              </a:rPr>
              <a:t>Research and innovation are key drivers of technical, social and economic development in low- and middle-income countries</a:t>
            </a:r>
          </a:p>
          <a:p>
            <a:endParaRPr lang="x-none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</a:pPr>
            <a:r>
              <a:rPr lang="x-none">
                <a:ea typeface="Calibri"/>
                <a:cs typeface="Calibri"/>
                <a:sym typeface="Calibri"/>
              </a:rPr>
              <a:t>The full potential of using these drivers remains to be fully realised</a:t>
            </a:r>
          </a:p>
          <a:p>
            <a:endParaRPr lang="x-none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</a:pPr>
            <a:r>
              <a:rPr lang="x-none">
                <a:ea typeface="Calibri"/>
                <a:cs typeface="Calibri"/>
                <a:sym typeface="Calibri"/>
              </a:rPr>
              <a:t>No country has progressed to a higher income level without substantial and sustained investments in research and technology development</a:t>
            </a:r>
          </a:p>
          <a:p>
            <a:endParaRPr lang="x-none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ct val="97222"/>
            </a:pPr>
            <a:r>
              <a:rPr lang="x-none">
                <a:ea typeface="Calibri"/>
                <a:cs typeface="Calibri"/>
                <a:sym typeface="Calibri"/>
              </a:rPr>
              <a:t>BRICS countries demonstrate this: Brazil, India, China, South Africa, among </a:t>
            </a:r>
            <a:r>
              <a:rPr lang="x-none" smtClean="0">
                <a:ea typeface="Calibri"/>
                <a:cs typeface="Calibri"/>
                <a:sym typeface="Calibri"/>
              </a:rPr>
              <a:t>others</a:t>
            </a:r>
            <a:endParaRPr lang="x-none"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48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350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Research for Health Africa  is a partnership  between the COHRED Group and NEPAD.</a:t>
            </a:r>
          </a:p>
          <a:p>
            <a:pPr marL="6350"/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The aim is to improve the quality and relevance of Research for Health produced in Africa by African countries.</a:t>
            </a:r>
          </a:p>
          <a:p>
            <a:pPr marL="6350"/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Research for Health Africa works to improve governance and management of research for health in Africa.</a:t>
            </a:r>
          </a:p>
          <a:p>
            <a:pPr marL="6350"/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350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The Initial focus is on three countries:</a:t>
            </a:r>
          </a:p>
          <a:p>
            <a:pPr marL="369888" lvl="1" indent="-195263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Mozambique</a:t>
            </a:r>
          </a:p>
          <a:p>
            <a:pPr marL="369888" lvl="1" indent="-195263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Senegal</a:t>
            </a:r>
          </a:p>
          <a:p>
            <a:pPr marL="369888" lvl="1" indent="-195263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Tanzania.</a:t>
            </a:r>
          </a:p>
          <a:p>
            <a:pPr marL="369888" lvl="1" indent="-195263">
              <a:buFont typeface="Arial" pitchFamily="34" charset="0"/>
              <a:buChar char="•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175" lvl="1"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Successes and results</a:t>
            </a:r>
          </a:p>
          <a:p>
            <a:pPr marL="3175" lvl="1"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Worked with Tanzania to set-up a cross-sector national research agenda. The country has gone on to commit 0.7% of GDP to science and technology.</a:t>
            </a:r>
          </a:p>
          <a:p>
            <a:pPr marL="3175" lvl="1"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In Senegal, R4HA helped to set-up a national council for research for health.</a:t>
            </a:r>
          </a:p>
          <a:p>
            <a:pPr marL="3175" lvl="1">
              <a:spcBef>
                <a:spcPts val="600"/>
              </a:spcBef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In Mozambique , R4HA is working to define a national research for health agenda.</a:t>
            </a:r>
          </a:p>
          <a:p>
            <a:pPr marL="3175" lvl="1">
              <a:spcBef>
                <a:spcPts val="600"/>
              </a:spcBef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Contacts:</a:t>
            </a:r>
          </a:p>
          <a:p>
            <a:pPr marL="3175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Sylvia de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Haan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dehaan@cohred.org</a:t>
            </a:r>
          </a:p>
          <a:p>
            <a:pPr marL="3175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Kathy Douglas douglas@cohred.org</a:t>
            </a:r>
          </a:p>
          <a:p>
            <a:pPr marL="6350"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500" dirty="0" smtClean="0"/>
              <a:t>Strengthening research for health systems in West Africa is a collaboration between the West African Health Organisation  (WAHO) and four West African Countries: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Guinea Bissau,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Liberia,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Mali, and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Sierra Leone.</a:t>
            </a:r>
          </a:p>
          <a:p>
            <a:endParaRPr lang="en-US" sz="1500" dirty="0" smtClean="0"/>
          </a:p>
          <a:p>
            <a:r>
              <a:rPr lang="en-US" sz="1500" dirty="0" smtClean="0"/>
              <a:t>The project works to: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Strengthen the WAHO Research Unit’s capacities,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Strengthen countries research for health systems,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Build a research for health information management system, and,</a:t>
            </a:r>
          </a:p>
          <a:p>
            <a:pPr marL="449263" indent="-274638">
              <a:buFont typeface="Arial" pitchFamily="34" charset="0"/>
              <a:buChar char="•"/>
            </a:pPr>
            <a:r>
              <a:rPr lang="en-US" sz="1500" dirty="0" smtClean="0"/>
              <a:t>Strengthen capacity in health systems research.</a:t>
            </a:r>
          </a:p>
          <a:p>
            <a:endParaRPr lang="en-US" sz="1500" dirty="0" smtClean="0"/>
          </a:p>
          <a:p>
            <a:r>
              <a:rPr lang="en-US" sz="1500" dirty="0" smtClean="0"/>
              <a:t>Successes and results</a:t>
            </a:r>
          </a:p>
          <a:p>
            <a:r>
              <a:rPr lang="en-US" sz="1500" dirty="0" smtClean="0"/>
              <a:t>The West African Health Organisation (WAHO) has made ‘strengthening research and innovation system development’ one of its strategic objectives.</a:t>
            </a:r>
          </a:p>
          <a:p>
            <a:endParaRPr lang="en-US" sz="1500" dirty="0" smtClean="0"/>
          </a:p>
          <a:p>
            <a:r>
              <a:rPr lang="en-US" sz="1500" dirty="0" smtClean="0"/>
              <a:t>Liberia, Sierra Leone and Guinea Bissau are currently in the process of developing national research for health policies and agendas.</a:t>
            </a:r>
          </a:p>
          <a:p>
            <a:endParaRPr lang="en-US" sz="1500" dirty="0" smtClean="0"/>
          </a:p>
          <a:p>
            <a:r>
              <a:rPr lang="en-US" sz="1500" dirty="0" smtClean="0"/>
              <a:t>Liberia has created a Research Unit in its Ministry of Health.</a:t>
            </a:r>
          </a:p>
          <a:p>
            <a:endParaRPr lang="en-US" sz="1500" dirty="0" smtClean="0"/>
          </a:p>
          <a:p>
            <a:r>
              <a:rPr lang="en-US" sz="1500" dirty="0" smtClean="0"/>
              <a:t>Guinea Bissau has </a:t>
            </a:r>
            <a:r>
              <a:rPr lang="en-US" sz="1500" dirty="0" err="1" smtClean="0"/>
              <a:t>finalised</a:t>
            </a:r>
            <a:r>
              <a:rPr lang="en-US" sz="1500" dirty="0" smtClean="0"/>
              <a:t> its first research priority-setting effort.</a:t>
            </a:r>
          </a:p>
          <a:p>
            <a:endParaRPr lang="en-US" sz="1500" dirty="0" smtClean="0"/>
          </a:p>
          <a:p>
            <a:r>
              <a:rPr lang="en-US" sz="1500" dirty="0" smtClean="0"/>
              <a:t>Contact:</a:t>
            </a:r>
          </a:p>
          <a:p>
            <a:r>
              <a:rPr lang="en-US" sz="1500" dirty="0" smtClean="0"/>
              <a:t>Gabriela </a:t>
            </a:r>
            <a:r>
              <a:rPr lang="en-US" sz="1500" dirty="0" err="1" smtClean="0"/>
              <a:t>Montorzi</a:t>
            </a:r>
            <a:r>
              <a:rPr lang="en-US" sz="1500" dirty="0" smtClean="0"/>
              <a:t> montorzi@cohred.org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Multilateral Association for Studying health inequalities and enhancing North-South and South-South Cooperation (MASCOT) is a collaboration between three Latin American countries, four African countries and two European partners.</a:t>
            </a:r>
          </a:p>
          <a:p>
            <a:endParaRPr lang="en-US" dirty="0" smtClean="0"/>
          </a:p>
          <a:p>
            <a:r>
              <a:rPr lang="en-US" dirty="0" smtClean="0"/>
              <a:t>The project aims to: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existing national health research systems and improve the use of research results in the design of policies;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Identify strategies that have been successful and that could lead to the development of new operational policies;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Propose and share efficient research-based recommendations in terms of policies; and,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Stimulate North-South and South-South collaboration.</a:t>
            </a:r>
          </a:p>
          <a:p>
            <a:endParaRPr lang="en-US" dirty="0" smtClean="0"/>
          </a:p>
          <a:p>
            <a:r>
              <a:rPr lang="en-US" dirty="0" smtClean="0"/>
              <a:t>Dissemination plan and products are ready for partners to use: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Presentation template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Brochure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Flyer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Poster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Newsletter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Webpage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en-US" dirty="0" smtClean="0"/>
              <a:t>Intranet for partners.</a:t>
            </a:r>
          </a:p>
          <a:p>
            <a:endParaRPr lang="en-US" dirty="0" smtClean="0"/>
          </a:p>
          <a:p>
            <a:r>
              <a:rPr lang="en-US" dirty="0" smtClean="0"/>
              <a:t>Countries and country experts are ready for data gathering.</a:t>
            </a:r>
          </a:p>
          <a:p>
            <a:endParaRPr lang="en-US" dirty="0" smtClean="0"/>
          </a:p>
          <a:p>
            <a:r>
              <a:rPr lang="en-US" dirty="0" smtClean="0"/>
              <a:t>A workshop for experts was held  March 12-15 2012 in Costa Rica. </a:t>
            </a:r>
          </a:p>
          <a:p>
            <a:endParaRPr lang="en-US" dirty="0" smtClean="0"/>
          </a:p>
          <a:p>
            <a:r>
              <a:rPr lang="en-US" dirty="0" smtClean="0"/>
              <a:t>Contact:</a:t>
            </a:r>
          </a:p>
          <a:p>
            <a:r>
              <a:rPr lang="en-US" dirty="0" smtClean="0"/>
              <a:t>Francisco Becerra becerra@cohred.org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C45-04F7-4973-B78F-C96F984CCBE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600" kern="1200" dirty="0" smtClean="0">
                <a:solidFill>
                  <a:srgbClr val="005484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en-US" sz="1600" kern="1200" dirty="0" smtClean="0">
                <a:solidFill>
                  <a:srgbClr val="005484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1285C-965C-4C26-8978-8095AA8D76FB}" type="datetimeFigureOut">
              <a:rPr lang="en-US" smtClean="0"/>
              <a:pPr/>
              <a:t>21/11/2012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B54A4-7F3F-4599-8EE3-5B6B9EB27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1285C-965C-4C26-8978-8095AA8D76FB}" type="datetimeFigureOut">
              <a:rPr lang="en-US" smtClean="0"/>
              <a:pPr/>
              <a:t>21/11/2012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B54A4-7F3F-4599-8EE3-5B6B9EB27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1285C-965C-4C26-8978-8095AA8D76FB}" type="datetimeFigureOut">
              <a:rPr lang="en-US" smtClean="0"/>
              <a:pPr/>
              <a:t>21/11/2012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B54A4-7F3F-4599-8EE3-5B6B9EB27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en-US" sz="1600" kern="1200" dirty="0" smtClean="0">
          <a:solidFill>
            <a:srgbClr val="00548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lang="en-US" sz="1800" b="1" kern="1200" dirty="0" smtClean="0">
          <a:solidFill>
            <a:srgbClr val="00548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tiff"/><Relationship Id="rId12" Type="http://schemas.openxmlformats.org/officeDocument/2006/relationships/image" Target="../media/image32.tiff"/><Relationship Id="rId13" Type="http://schemas.openxmlformats.org/officeDocument/2006/relationships/image" Target="../media/image33.tiff"/><Relationship Id="rId14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Relationship Id="rId4" Type="http://schemas.openxmlformats.org/officeDocument/2006/relationships/image" Target="../media/image24.png"/><Relationship Id="rId5" Type="http://schemas.openxmlformats.org/officeDocument/2006/relationships/image" Target="../media/image25.tiff"/><Relationship Id="rId6" Type="http://schemas.openxmlformats.org/officeDocument/2006/relationships/image" Target="../media/image26.tiff"/><Relationship Id="rId7" Type="http://schemas.openxmlformats.org/officeDocument/2006/relationships/image" Target="../media/image27.tiff"/><Relationship Id="rId8" Type="http://schemas.openxmlformats.org/officeDocument/2006/relationships/image" Target="../media/image28.png"/><Relationship Id="rId9" Type="http://schemas.openxmlformats.org/officeDocument/2006/relationships/image" Target="../media/image29.tiff"/><Relationship Id="rId10" Type="http://schemas.openxmlformats.org/officeDocument/2006/relationships/image" Target="../media/image3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2919"/>
            <a:ext cx="7488832" cy="1008112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COHRED Group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908720"/>
            <a:ext cx="3672408" cy="1944216"/>
          </a:xfrm>
        </p:spPr>
        <p:txBody>
          <a:bodyPr>
            <a:normAutofit/>
          </a:bodyPr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An introduction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1484784"/>
            <a:ext cx="806489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93"/>
          <p:cNvSpPr txBox="1"/>
          <p:nvPr/>
        </p:nvSpPr>
        <p:spPr>
          <a:xfrm>
            <a:off x="2807618" y="4055201"/>
            <a:ext cx="5796136" cy="400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 sz="2000" i="0" u="none" strike="noStrike" cap="none" baseline="0">
                <a:solidFill>
                  <a:schemeClr val="lt1"/>
                </a:solidFill>
                <a:ea typeface="Arial"/>
                <a:cs typeface="Arial"/>
                <a:sym typeface="Arial"/>
              </a:rPr>
              <a:t>Name of place, Date</a:t>
            </a:r>
          </a:p>
        </p:txBody>
      </p:sp>
      <p:sp>
        <p:nvSpPr>
          <p:cNvPr id="6" name="Shape 94"/>
          <p:cNvSpPr txBox="1"/>
          <p:nvPr/>
        </p:nvSpPr>
        <p:spPr>
          <a:xfrm>
            <a:off x="3347541" y="3653565"/>
            <a:ext cx="5256213" cy="400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 sz="2000" i="0" u="none" strike="noStrike" cap="none" baseline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Name </a:t>
            </a:r>
            <a:r>
              <a:rPr lang="x-none" sz="2000" i="0" u="none" strike="noStrike" cap="none" baseline="0">
                <a:solidFill>
                  <a:schemeClr val="lt1"/>
                </a:solidFill>
                <a:ea typeface="Arial"/>
                <a:cs typeface="Arial"/>
                <a:sym typeface="Arial"/>
              </a:rPr>
              <a:t>of presenter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82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Capacity building in the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Social Determinants of Health Network (SDH-Net)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9859" r="37340" b="14464"/>
          <a:stretch/>
        </p:blipFill>
        <p:spPr>
          <a:xfrm>
            <a:off x="540000" y="1556740"/>
            <a:ext cx="3768254" cy="3312460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72000" y="1135348"/>
            <a:ext cx="4114800" cy="416591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</a:rPr>
              <a:t>Creates and strengthens environments that enable and encourage research</a:t>
            </a:r>
          </a:p>
          <a:p>
            <a:endParaRPr lang="en-GB" sz="1600" dirty="0" smtClean="0">
              <a:solidFill>
                <a:srgbClr val="00548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</a:rPr>
              <a:t>Research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Locally relevant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Promotes human rights, equity, social justice, ethics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Can be taken up by policy makers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49792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  <a:effectLst/>
        </p:grpSpPr>
        <p:sp>
          <p:nvSpPr>
            <p:cNvPr id="8" name="Rounded Rectangle 7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2066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fr-CH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33924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0190" y="5453564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49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12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Strengthening research management in Latin America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319" r="58736" b="11494"/>
          <a:stretch/>
        </p:blipFill>
        <p:spPr>
          <a:xfrm>
            <a:off x="539440" y="1423387"/>
            <a:ext cx="2592000" cy="3744000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491850" y="1423387"/>
            <a:ext cx="5112709" cy="35178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Through the </a:t>
            </a:r>
            <a:r>
              <a:rPr lang="es-ES" sz="1600" b="1" dirty="0" smtClean="0">
                <a:solidFill>
                  <a:srgbClr val="005484"/>
                </a:solidFill>
              </a:rPr>
              <a:t>Red Iberoamericana Ministerial de </a:t>
            </a:r>
            <a:r>
              <a:rPr lang="es-ES" sz="1600" b="1" dirty="0" err="1" smtClean="0">
                <a:solidFill>
                  <a:srgbClr val="005484"/>
                </a:solidFill>
              </a:rPr>
              <a:t>Aprendizaie</a:t>
            </a:r>
            <a:r>
              <a:rPr lang="es-ES" sz="1600" b="1" dirty="0" smtClean="0">
                <a:solidFill>
                  <a:srgbClr val="005484"/>
                </a:solidFill>
              </a:rPr>
              <a:t> e </a:t>
            </a:r>
            <a:r>
              <a:rPr lang="es-ES" sz="1600" b="1" dirty="0" err="1" smtClean="0">
                <a:solidFill>
                  <a:srgbClr val="005484"/>
                </a:solidFill>
              </a:rPr>
              <a:t>Investigacin</a:t>
            </a:r>
            <a:r>
              <a:rPr lang="es-ES" sz="1600" b="1" dirty="0" smtClean="0">
                <a:solidFill>
                  <a:srgbClr val="005484"/>
                </a:solidFill>
              </a:rPr>
              <a:t> en Salud (</a:t>
            </a:r>
            <a:r>
              <a:rPr lang="en-US" sz="1600" b="1" dirty="0" smtClean="0">
                <a:solidFill>
                  <a:srgbClr val="005484"/>
                </a:solidFill>
              </a:rPr>
              <a:t>RIMAIS)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network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Train national research for health managers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Boost managerial capacity in research for health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Face-to-face and online training 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Policies for research for health, new perspectives, monitoring and evaluation, use of research results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Introductory course, July 2011, Antigua, Guatemala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2012, three on-line courses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440" y="1253620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</p:grpSpPr>
        <p:sp>
          <p:nvSpPr>
            <p:cNvPr id="9" name="Rounded Rectangle 8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33924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0190" y="5453564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912374" y="5458907"/>
            <a:ext cx="1281094" cy="43204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>
            <a:glow rad="101600">
              <a:srgbClr val="FDB91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Research</a:t>
            </a:r>
            <a:r>
              <a:rPr kumimoji="0" lang="fr-CH" sz="1400" b="0" i="0" u="none" strike="noStrike" kern="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Management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Research Ethics Web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8525" r="37340" b="14611"/>
          <a:stretch/>
        </p:blipFill>
        <p:spPr>
          <a:xfrm>
            <a:off x="539440" y="1114013"/>
            <a:ext cx="4032000" cy="3744000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05267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Research Ethics Web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Africa, Latin America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Low- and middle-income countries worldwide</a:t>
            </a:r>
          </a:p>
          <a:p>
            <a:pPr lvl="1"/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Interactive map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155 research ethics committees, </a:t>
            </a:r>
            <a:b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in 34 countries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Medicine regulatory authorities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</p:grpSpPr>
        <p:sp>
          <p:nvSpPr>
            <p:cNvPr id="9" name="Rounded Rectangle 8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2066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fr-CH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33924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0190" y="5453564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9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Fair research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contracting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1224170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Developing model contracts and contracting guidelines</a:t>
            </a:r>
          </a:p>
          <a:p>
            <a:pPr marL="742950" lvl="2" indent="-342900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To support low- and middle-income countries institutions and governments in negotiating  equitable research for health contracts with northern partners</a:t>
            </a:r>
          </a:p>
          <a:p>
            <a:pPr marL="742950" lvl="2" indent="-342900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To be made available on an interactive space and as an action guide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3861061"/>
            <a:ext cx="82913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Working with countries to ensure beneficial involvement of CSOs in activities to strengthen research systems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Produced an action guide for CSOs, governments, research institutions and other actors on the best ways of achieving this</a:t>
            </a:r>
          </a:p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9440" y="2852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Civil Society Organisation (CSO) Engagements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21792" y="3658752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9552" y="2420860"/>
            <a:ext cx="8136904" cy="442733"/>
            <a:chOff x="539552" y="2708900"/>
            <a:chExt cx="8136904" cy="442733"/>
          </a:xfrm>
        </p:grpSpPr>
        <p:sp>
          <p:nvSpPr>
            <p:cNvPr id="33" name="Rounded Rectangle 32"/>
            <p:cNvSpPr/>
            <p:nvPr/>
          </p:nvSpPr>
          <p:spPr>
            <a:xfrm>
              <a:off x="539552" y="2719585"/>
              <a:ext cx="1281094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283111" y="2708900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666690" y="2708900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95362" y="2708900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907630" y="2719585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fr-CH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31026" y="2708900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9552" y="5165524"/>
            <a:ext cx="8137018" cy="437731"/>
            <a:chOff x="539552" y="5453564"/>
            <a:chExt cx="8137018" cy="437731"/>
          </a:xfrm>
        </p:grpSpPr>
        <p:grpSp>
          <p:nvGrpSpPr>
            <p:cNvPr id="43" name="Group 42"/>
            <p:cNvGrpSpPr/>
            <p:nvPr/>
          </p:nvGrpSpPr>
          <p:grpSpPr>
            <a:xfrm>
              <a:off x="539552" y="5458907"/>
              <a:ext cx="4024653" cy="432388"/>
              <a:chOff x="539552" y="5458907"/>
              <a:chExt cx="4024653" cy="43238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539552" y="5469932"/>
                <a:ext cx="1281094" cy="421363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FDB913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Policy Development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912374" y="5458907"/>
                <a:ext cx="1281094" cy="432048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FDB913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Research</a:t>
                </a:r>
                <a:r>
                  <a:rPr kumimoji="0" lang="fr-CH" sz="1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Management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283111" y="5458907"/>
                <a:ext cx="1281094" cy="432048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FDB913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Priority</a:t>
                </a:r>
                <a:r>
                  <a:rPr kumimoji="0" lang="fr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Setting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6033735" y="5453564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66690" y="5458907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95476" y="5458907"/>
              <a:ext cx="1281094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H" sz="1400" kern="0" dirty="0" smtClean="0">
                  <a:solidFill>
                    <a:srgbClr val="FFFFFF">
                      <a:lumMod val="50000"/>
                    </a:srgbClr>
                  </a:solidFill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34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COHRED on the Web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idx="1"/>
          </p:nvPr>
        </p:nvSpPr>
        <p:spPr>
          <a:xfrm>
            <a:off x="2771750" y="1052670"/>
            <a:ext cx="5904820" cy="194427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Health Research Web (</a:t>
            </a:r>
            <a:r>
              <a:rPr lang="en-GB" sz="1800" b="1" dirty="0" err="1" smtClean="0">
                <a:solidFill>
                  <a:schemeClr val="accent1">
                    <a:lumMod val="75000"/>
                  </a:schemeClr>
                </a:solidFill>
              </a:rPr>
              <a:t>HRWeb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lvl="1" indent="-342900">
              <a:buNone/>
            </a:pPr>
            <a:r>
              <a:rPr lang="en-GB" sz="1800" b="1" dirty="0" smtClean="0">
                <a:solidFill>
                  <a:srgbClr val="FDB913"/>
                </a:solidFill>
              </a:rPr>
              <a:t>www.healthresearchweb.org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Cloud-based information and management platform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Online community of people in pursuit of ‘health for all’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Received honourable mention in report of US Presidential Commission for the Study of Bioethics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23" name="Picture 6" descr="hrweb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40" y="1052670"/>
            <a:ext cx="2088291" cy="1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RHInnO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40" y="3578884"/>
            <a:ext cx="2088290" cy="7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1750" y="3578884"/>
            <a:ext cx="58328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Research for Health and Innovation Organiser (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RHInnO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lvl="1" indent="-342900">
              <a:buNone/>
            </a:pPr>
            <a:r>
              <a:rPr lang="en-GB" b="1" dirty="0" smtClean="0">
                <a:solidFill>
                  <a:srgbClr val="FDB913"/>
                </a:solidFill>
              </a:rPr>
              <a:t>http://rhinno.net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Information and management system for research ethics committees, governments, researchers, medicines regulatory authorities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Quick and reliable ‘near real-time’ data, tables and graphs, which can be used to monitor, evaluate and communicate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9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Global Forum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15573"/>
          <a:stretch/>
        </p:blipFill>
        <p:spPr>
          <a:xfrm>
            <a:off x="539552" y="939631"/>
            <a:ext cx="8136904" cy="3535681"/>
          </a:xfrm>
        </p:spPr>
      </p:pic>
      <p:sp>
        <p:nvSpPr>
          <p:cNvPr id="6" name="TextBox 5"/>
          <p:cNvSpPr txBox="1"/>
          <p:nvPr/>
        </p:nvSpPr>
        <p:spPr>
          <a:xfrm>
            <a:off x="539440" y="4293120"/>
            <a:ext cx="81371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176213"/>
            <a:endParaRPr lang="fr-CH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Forum meetings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are the successor of the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Global Forum for Health Research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These meetings are the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pre-eminent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global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platform – for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research and innovation in, by and for developing countries and emerging economies – aimed at improving health, reducing inequity and stimulating socio-economic development.</a:t>
            </a:r>
          </a:p>
          <a:p>
            <a:pPr lvl="0"/>
            <a:endParaRPr lang="en-GB" sz="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sz="1600" b="1" dirty="0" smtClean="0">
                <a:solidFill>
                  <a:srgbClr val="FDB913"/>
                </a:solidFill>
              </a:rPr>
              <a:t>www.cohred.org</a:t>
            </a:r>
            <a:r>
              <a:rPr lang="en-GB" sz="1600" dirty="0" smtClean="0">
                <a:solidFill>
                  <a:srgbClr val="FDB913"/>
                </a:solidFill>
              </a:rPr>
              <a:t>	 	</a:t>
            </a:r>
            <a:r>
              <a:rPr lang="en-GB" sz="1600" b="1" dirty="0" smtClean="0">
                <a:solidFill>
                  <a:srgbClr val="FDB913"/>
                </a:solidFill>
              </a:rPr>
              <a:t>www.forum2012.org</a:t>
            </a:r>
            <a:r>
              <a:rPr lang="en-GB" sz="1600" dirty="0" smtClean="0">
                <a:solidFill>
                  <a:srgbClr val="FDB913"/>
                </a:solidFill>
              </a:rPr>
              <a:t>	  	</a:t>
            </a:r>
            <a:r>
              <a:rPr lang="en-GB" sz="1600" b="1" dirty="0" smtClean="0">
                <a:solidFill>
                  <a:srgbClr val="FDB913"/>
                </a:solidFill>
              </a:rPr>
              <a:t>www.globalforumhealth.org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CH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9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  <a:sym typeface="Calibri"/>
              </a:rPr>
              <a:t>Organisational structure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69128" y="1268700"/>
            <a:ext cx="1342800" cy="468000"/>
          </a:xfrm>
          <a:prstGeom prst="rect">
            <a:avLst/>
          </a:prstGeom>
          <a:solidFill>
            <a:srgbClr val="005484">
              <a:alpha val="20000"/>
            </a:srgbClr>
          </a:solidFill>
          <a:ln>
            <a:solidFill>
              <a:srgbClr val="005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Executive Director COHRED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9418" y="2986689"/>
            <a:ext cx="1341910" cy="460577"/>
          </a:xfrm>
          <a:prstGeom prst="rect">
            <a:avLst/>
          </a:prstGeom>
          <a:solidFill>
            <a:srgbClr val="005484">
              <a:alpha val="20000"/>
            </a:srgbClr>
          </a:solidFill>
          <a:ln>
            <a:solidFill>
              <a:srgbClr val="005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COHRED Tech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2482" y="2983634"/>
            <a:ext cx="1341910" cy="467143"/>
          </a:xfrm>
          <a:prstGeom prst="rect">
            <a:avLst/>
          </a:prstGeom>
          <a:solidFill>
            <a:srgbClr val="005484">
              <a:alpha val="20000"/>
            </a:srgbClr>
          </a:solidFill>
          <a:ln>
            <a:solidFill>
              <a:srgbClr val="005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COHRED Connect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6473" y="2987146"/>
            <a:ext cx="1341910" cy="467143"/>
          </a:xfrm>
          <a:prstGeom prst="rect">
            <a:avLst/>
          </a:prstGeom>
          <a:solidFill>
            <a:srgbClr val="005484">
              <a:alpha val="20000"/>
            </a:srgbClr>
          </a:solidFill>
          <a:ln>
            <a:solidFill>
              <a:srgbClr val="005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COHRED Think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6098" y="2987146"/>
            <a:ext cx="1341910" cy="467143"/>
          </a:xfrm>
          <a:prstGeom prst="rect">
            <a:avLst/>
          </a:prstGeom>
          <a:solidFill>
            <a:srgbClr val="005484">
              <a:alpha val="20000"/>
            </a:srgbClr>
          </a:solidFill>
          <a:ln>
            <a:solidFill>
              <a:srgbClr val="005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COHRED Web4Dev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04392" y="1736700"/>
            <a:ext cx="257" cy="1045250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10373" y="2781950"/>
            <a:ext cx="4896680" cy="0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10373" y="2781950"/>
            <a:ext cx="2283" cy="204739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05169" y="2781950"/>
            <a:ext cx="1884" cy="194206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339418" y="3536950"/>
            <a:ext cx="1341910" cy="1044210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Provides technical </a:t>
            </a:r>
            <a:r>
              <a:rPr lang="en-GB" sz="1000" dirty="0">
                <a:solidFill>
                  <a:schemeClr val="tx1"/>
                </a:solidFill>
              </a:rPr>
              <a:t>support, services and products to strengthen research and innovation systems for </a:t>
            </a:r>
            <a:r>
              <a:rPr lang="en-GB" sz="1000" dirty="0" smtClean="0">
                <a:solidFill>
                  <a:schemeClr val="tx1"/>
                </a:solidFill>
              </a:rPr>
              <a:t>health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763610" y="1935355"/>
            <a:ext cx="2122240" cy="574881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Overall Group management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Administration, communications and development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907208" y="3536950"/>
            <a:ext cx="1354797" cy="1044210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Connecting partners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46473" y="3536950"/>
            <a:ext cx="1341910" cy="1044210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Local </a:t>
            </a:r>
            <a:r>
              <a:rPr lang="en-GB" sz="1000" dirty="0">
                <a:solidFill>
                  <a:schemeClr val="tx1"/>
                </a:solidFill>
              </a:rPr>
              <a:t>and Global </a:t>
            </a:r>
            <a:r>
              <a:rPr lang="en-GB" sz="1000" dirty="0" smtClean="0">
                <a:solidFill>
                  <a:schemeClr val="tx1"/>
                </a:solidFill>
              </a:rPr>
              <a:t>Intelligence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271319" y="3536950"/>
            <a:ext cx="1341910" cy="1044210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Information and technology solutions for health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10751" y="1934156"/>
            <a:ext cx="1341910" cy="576080"/>
          </a:xfrm>
          <a:prstGeom prst="roundRect">
            <a:avLst/>
          </a:prstGeom>
          <a:solidFill>
            <a:srgbClr val="FDB913">
              <a:alpha val="30196"/>
            </a:srgbClr>
          </a:solidFill>
          <a:ln>
            <a:solidFill>
              <a:srgbClr val="FDB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Resource mobilisation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5301755" y="2781950"/>
            <a:ext cx="1884" cy="194206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LS-CHL-V28AE\share\SCR2010\P - Publishing &amp; Consulting Clients\C - COHRED\1105-12 PP pres\COHRED Org Icons\Icons\Th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11" y="4757516"/>
            <a:ext cx="968389" cy="9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S-CHL-V28AE\share\SCR2010\P - Publishing &amp; Consulting Clients\C - COHRED\1105-12 PP pres\COHRED Org Icons\Icons\4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5" y="4746019"/>
            <a:ext cx="1263658" cy="89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S-CHL-V28AE\share\SCR2010\P - Publishing &amp; Consulting Clients\C - COHRED\1105-12 PP pres\COHRED Org Icons\Icons\Conne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96" y="4717585"/>
            <a:ext cx="1276445" cy="10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\AppData\Local\Microsoft\Windows\Temporary Internet Files\Content.Outlook\7YDBYCOA\Te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13" y="4762789"/>
            <a:ext cx="880236" cy="8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>
            <a:stCxn id="45" idx="3"/>
            <a:endCxn id="63" idx="1"/>
          </p:cNvCxnSpPr>
          <p:nvPr/>
        </p:nvCxnSpPr>
        <p:spPr>
          <a:xfrm flipV="1">
            <a:off x="3885850" y="2222196"/>
            <a:ext cx="724901" cy="600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576785" y="2792940"/>
            <a:ext cx="1884" cy="194206"/>
          </a:xfrm>
          <a:prstGeom prst="line">
            <a:avLst/>
          </a:prstGeom>
          <a:ln w="19050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9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AppData\Local\Microsoft\Windows\Temporary Internet Files\Content.Outlook\7YDBYCOA\COHREDpi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0" y="1008739"/>
            <a:ext cx="2969378" cy="31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Outlook\7YDBYCOA\COHREDpi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1" y="1060152"/>
            <a:ext cx="2969378" cy="31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Our finances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544" y="3861060"/>
            <a:ext cx="39620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rgbClr val="005484"/>
                </a:solidFill>
              </a:rPr>
              <a:t>Core </a:t>
            </a:r>
            <a:r>
              <a:rPr lang="en-GB" sz="1600" b="1" u="sng" dirty="0" smtClean="0">
                <a:solidFill>
                  <a:srgbClr val="005484"/>
                </a:solidFill>
              </a:rPr>
              <a:t>grants</a:t>
            </a:r>
          </a:p>
          <a:p>
            <a:pPr>
              <a:tabLst>
                <a:tab pos="3497263" algn="r"/>
              </a:tabLst>
            </a:pPr>
            <a:r>
              <a:rPr lang="en-GB" sz="1400" dirty="0" smtClean="0">
                <a:solidFill>
                  <a:srgbClr val="005484"/>
                </a:solidFill>
              </a:rPr>
              <a:t>Swiss </a:t>
            </a:r>
            <a:r>
              <a:rPr lang="en-GB" sz="1400" dirty="0">
                <a:solidFill>
                  <a:srgbClr val="005484"/>
                </a:solidFill>
              </a:rPr>
              <a:t>Agency for </a:t>
            </a:r>
            <a:r>
              <a:rPr lang="en-GB" sz="1400" dirty="0" smtClean="0">
                <a:solidFill>
                  <a:srgbClr val="005484"/>
                </a:solidFill>
              </a:rPr>
              <a:t>Development</a:t>
            </a:r>
            <a:br>
              <a:rPr lang="en-GB" sz="1400" dirty="0" smtClean="0">
                <a:solidFill>
                  <a:srgbClr val="005484"/>
                </a:solidFill>
              </a:rPr>
            </a:br>
            <a:r>
              <a:rPr lang="en-GB" sz="1400" dirty="0" smtClean="0">
                <a:solidFill>
                  <a:srgbClr val="005484"/>
                </a:solidFill>
              </a:rPr>
              <a:t>   and </a:t>
            </a:r>
            <a:r>
              <a:rPr lang="en-GB" sz="1400" dirty="0">
                <a:solidFill>
                  <a:srgbClr val="005484"/>
                </a:solidFill>
              </a:rPr>
              <a:t>Cooperation (SDC)	</a:t>
            </a:r>
            <a:r>
              <a:rPr lang="en-GB" sz="1400" dirty="0" smtClean="0">
                <a:solidFill>
                  <a:srgbClr val="005484"/>
                </a:solidFill>
              </a:rPr>
              <a:t>45.3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497263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Global Forum for Health Research	36.1%</a:t>
            </a:r>
          </a:p>
          <a:p>
            <a:pPr>
              <a:tabLst>
                <a:tab pos="3497263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Irish Aid	</a:t>
            </a:r>
            <a:r>
              <a:rPr lang="en-GB" sz="1400" dirty="0" smtClean="0">
                <a:solidFill>
                  <a:srgbClr val="005484"/>
                </a:solidFill>
              </a:rPr>
              <a:t>16.6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497263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Others</a:t>
            </a:r>
            <a:r>
              <a:rPr lang="en-GB" sz="1400" dirty="0"/>
              <a:t>	</a:t>
            </a:r>
            <a:r>
              <a:rPr lang="en-GB" sz="1400" dirty="0" smtClean="0">
                <a:solidFill>
                  <a:srgbClr val="005484"/>
                </a:solidFill>
              </a:rPr>
              <a:t>2.0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497263" algn="r"/>
              </a:tabLst>
            </a:pPr>
            <a:r>
              <a:rPr lang="en-GB" sz="12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159" y="38610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u="sng" dirty="0">
                <a:solidFill>
                  <a:srgbClr val="005484"/>
                </a:solidFill>
              </a:rPr>
              <a:t>Project </a:t>
            </a:r>
            <a:r>
              <a:rPr lang="en-GB" sz="1600" b="1" u="sng" dirty="0" smtClean="0">
                <a:solidFill>
                  <a:srgbClr val="005484"/>
                </a:solidFill>
              </a:rPr>
              <a:t>grants</a:t>
            </a:r>
          </a:p>
          <a:p>
            <a:pPr>
              <a:tabLst>
                <a:tab pos="3679825" algn="r"/>
                <a:tab pos="4122738" algn="r"/>
              </a:tabLst>
            </a:pPr>
            <a:r>
              <a:rPr lang="en-GB" sz="1400" dirty="0" smtClean="0">
                <a:solidFill>
                  <a:srgbClr val="005484"/>
                </a:solidFill>
              </a:rPr>
              <a:t>Netherlands </a:t>
            </a:r>
            <a:r>
              <a:rPr lang="en-GB" sz="1400" dirty="0">
                <a:solidFill>
                  <a:srgbClr val="005484"/>
                </a:solidFill>
              </a:rPr>
              <a:t>Directorate-General for</a:t>
            </a:r>
            <a:br>
              <a:rPr lang="en-GB" sz="1400" dirty="0">
                <a:solidFill>
                  <a:srgbClr val="005484"/>
                </a:solidFill>
              </a:rPr>
            </a:br>
            <a:r>
              <a:rPr lang="en-GB" sz="1400" dirty="0">
                <a:solidFill>
                  <a:srgbClr val="005484"/>
                </a:solidFill>
              </a:rPr>
              <a:t>   International Cooperation (DGIS)	</a:t>
            </a:r>
            <a:r>
              <a:rPr lang="en-GB" sz="1400" dirty="0" smtClean="0">
                <a:solidFill>
                  <a:srgbClr val="005484"/>
                </a:solidFill>
              </a:rPr>
              <a:t>	39.9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679825" algn="r"/>
                <a:tab pos="4122738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Global Forum for Health Research	</a:t>
            </a:r>
            <a:r>
              <a:rPr lang="en-GB" sz="1400" dirty="0" smtClean="0">
                <a:solidFill>
                  <a:srgbClr val="005484"/>
                </a:solidFill>
              </a:rPr>
              <a:t>	39.8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4122738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European and Developing Countries</a:t>
            </a:r>
            <a:br>
              <a:rPr lang="en-GB" sz="1400" dirty="0">
                <a:solidFill>
                  <a:srgbClr val="005484"/>
                </a:solidFill>
              </a:rPr>
            </a:br>
            <a:r>
              <a:rPr lang="en-GB" sz="1400" dirty="0">
                <a:solidFill>
                  <a:srgbClr val="005484"/>
                </a:solidFill>
              </a:rPr>
              <a:t>   Clinical Trials Partnership (EDCTP)	</a:t>
            </a:r>
            <a:r>
              <a:rPr lang="en-GB" sz="1400" dirty="0" smtClean="0">
                <a:solidFill>
                  <a:srgbClr val="005484"/>
                </a:solidFill>
              </a:rPr>
              <a:t>8.9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679825" algn="r"/>
                <a:tab pos="4122738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West African Health Organisation	</a:t>
            </a:r>
            <a:r>
              <a:rPr lang="en-GB" sz="1400" dirty="0" smtClean="0">
                <a:solidFill>
                  <a:srgbClr val="005484"/>
                </a:solidFill>
              </a:rPr>
              <a:t>	4.3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679825" algn="r"/>
                <a:tab pos="4122738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WHO/TDR		</a:t>
            </a:r>
            <a:r>
              <a:rPr lang="en-GB" sz="1400" dirty="0" smtClean="0">
                <a:solidFill>
                  <a:srgbClr val="005484"/>
                </a:solidFill>
              </a:rPr>
              <a:t>2.5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  <a:p>
            <a:pPr>
              <a:tabLst>
                <a:tab pos="3679825" algn="r"/>
                <a:tab pos="4122738" algn="r"/>
              </a:tabLst>
            </a:pPr>
            <a:r>
              <a:rPr lang="en-GB" sz="1400" dirty="0">
                <a:solidFill>
                  <a:srgbClr val="005484"/>
                </a:solidFill>
              </a:rPr>
              <a:t>Others	</a:t>
            </a:r>
            <a:r>
              <a:rPr lang="en-GB" sz="1400" dirty="0" smtClean="0">
                <a:solidFill>
                  <a:srgbClr val="005484"/>
                </a:solidFill>
              </a:rPr>
              <a:t>	6.5</a:t>
            </a:r>
            <a:r>
              <a:rPr lang="en-GB" sz="1400" dirty="0">
                <a:solidFill>
                  <a:srgbClr val="005484"/>
                </a:solidFill>
              </a:rPr>
              <a:t>%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419159" y="836640"/>
            <a:ext cx="2520280" cy="48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u="sng" dirty="0" smtClean="0">
                <a:solidFill>
                  <a:srgbClr val="005484"/>
                </a:solidFill>
                <a:latin typeface="+mn-lt"/>
              </a:rPr>
              <a:t>Expenditure</a:t>
            </a:r>
            <a:endParaRPr lang="en-GB" sz="1600" b="1" u="sng" dirty="0">
              <a:solidFill>
                <a:srgbClr val="005484"/>
              </a:solidFill>
              <a:latin typeface="+mn-lt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67544" y="836640"/>
            <a:ext cx="2520280" cy="48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u="sng" dirty="0" smtClean="0">
                <a:solidFill>
                  <a:srgbClr val="005484"/>
                </a:solidFill>
                <a:latin typeface="+mn-lt"/>
              </a:rPr>
              <a:t>Revenue</a:t>
            </a:r>
            <a:endParaRPr lang="en-GB" sz="1600" b="1" u="sng" dirty="0">
              <a:solidFill>
                <a:srgbClr val="00548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6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COHRED Group partners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:\Documents and Settings\douglas\My Documents\AU and NEPAD log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87" y="3442848"/>
            <a:ext cx="1656184" cy="7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sp2012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27" y="980728"/>
            <a:ext cx="4409376" cy="720080"/>
          </a:xfrm>
          <a:prstGeom prst="rect">
            <a:avLst/>
          </a:prstGeom>
        </p:spPr>
      </p:pic>
      <p:pic>
        <p:nvPicPr>
          <p:cNvPr id="8" name="Picture 7" descr="DST_RSA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3" y="3319572"/>
            <a:ext cx="2295004" cy="1012819"/>
          </a:xfrm>
          <a:prstGeom prst="rect">
            <a:avLst/>
          </a:prstGeom>
        </p:spPr>
      </p:pic>
      <p:pic>
        <p:nvPicPr>
          <p:cNvPr id="9" name="Picture 8" descr="WAHO.tif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27" y="1957322"/>
            <a:ext cx="2696022" cy="850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614" y="4932124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MASCOT, SDH-NET, EU-LAC, CAAST-NET</a:t>
            </a:r>
          </a:p>
          <a:p>
            <a:r>
              <a:rPr lang="en-US" dirty="0" smtClean="0"/>
              <a:t>	</a:t>
            </a:r>
            <a:r>
              <a:rPr lang="en-US" i="1" dirty="0" smtClean="0">
                <a:solidFill>
                  <a:srgbClr val="17375E"/>
                </a:solidFill>
              </a:rPr>
              <a:t>&gt; 35 different partners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4176" y="4719917"/>
            <a:ext cx="1727006" cy="1070744"/>
          </a:xfrm>
          <a:prstGeom prst="rect">
            <a:avLst/>
          </a:prstGeom>
        </p:spPr>
      </p:pic>
      <p:pic>
        <p:nvPicPr>
          <p:cNvPr id="14" name="Picture 13" descr="SADC.tif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" y="3141905"/>
            <a:ext cx="1181312" cy="1368152"/>
          </a:xfrm>
          <a:prstGeom prst="rect">
            <a:avLst/>
          </a:prstGeom>
        </p:spPr>
      </p:pic>
      <p:pic>
        <p:nvPicPr>
          <p:cNvPr id="15" name="Picture 14" descr="AmUnivBeirut.tif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56" y="4736747"/>
            <a:ext cx="1661564" cy="1037084"/>
          </a:xfrm>
          <a:prstGeom prst="rect">
            <a:avLst/>
          </a:prstGeom>
        </p:spPr>
      </p:pic>
      <p:pic>
        <p:nvPicPr>
          <p:cNvPr id="16" name="Picture 15" descr="SenacytPanama.tif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" y="1016732"/>
            <a:ext cx="2514800" cy="648072"/>
          </a:xfrm>
          <a:prstGeom prst="rect">
            <a:avLst/>
          </a:prstGeom>
        </p:spPr>
      </p:pic>
      <p:pic>
        <p:nvPicPr>
          <p:cNvPr id="17" name="Picture 16" descr="INDEPTH.tif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" y="1950284"/>
            <a:ext cx="3570512" cy="864096"/>
          </a:xfrm>
          <a:prstGeom prst="rect">
            <a:avLst/>
          </a:prstGeom>
        </p:spPr>
      </p:pic>
      <p:pic>
        <p:nvPicPr>
          <p:cNvPr id="18" name="Picture 17" descr="PAHO.tif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02" y="3426876"/>
            <a:ext cx="2133273" cy="798211"/>
          </a:xfrm>
          <a:prstGeom prst="rect">
            <a:avLst/>
          </a:prstGeom>
        </p:spPr>
      </p:pic>
      <p:pic>
        <p:nvPicPr>
          <p:cNvPr id="19" name="Picture 18" descr="UKZN.tif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5" y="1989235"/>
            <a:ext cx="1872208" cy="7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Contact us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7869560" cy="4896544"/>
          </a:xfrm>
        </p:spPr>
        <p:txBody>
          <a:bodyPr>
            <a:normAutofit/>
          </a:bodyPr>
          <a:lstStyle/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endParaRPr lang="en-GB" sz="1800" kern="0" dirty="0" smtClean="0">
              <a:solidFill>
                <a:srgbClr val="4F81BD">
                  <a:lumMod val="75000"/>
                </a:srgbClr>
              </a:solidFill>
              <a:cs typeface="Arial" charset="0"/>
              <a:sym typeface="Calibri"/>
            </a:endParaRP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sz="1800" b="1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Email: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 cohred@cohred.org</a:t>
            </a:r>
            <a:endParaRPr lang="en-GB" sz="1800" kern="0" dirty="0">
              <a:solidFill>
                <a:srgbClr val="4F81BD">
                  <a:lumMod val="75000"/>
                </a:srgbClr>
              </a:solidFill>
              <a:cs typeface="Arial" charset="0"/>
              <a:sym typeface="Calibri"/>
            </a:endParaRP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endParaRPr lang="en-GB" sz="1800" b="1" u="sng" kern="0" dirty="0">
              <a:solidFill>
                <a:srgbClr val="4F81BD">
                  <a:lumMod val="75000"/>
                </a:srgbClr>
              </a:solidFill>
              <a:cs typeface="Arial" charset="0"/>
              <a:sym typeface="Calibri"/>
            </a:endParaRP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Find us on:</a:t>
            </a: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sz="1800" b="1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Twitter: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 www.twitter.com/cohred</a:t>
            </a: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sz="1800" b="1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Facebook</a:t>
            </a:r>
            <a:r>
              <a:rPr lang="en-GB" sz="1800" b="1" kern="0" dirty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: 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www.facebook.com/cohredgroup</a:t>
            </a:r>
          </a:p>
          <a:p>
            <a:pPr marL="120650" lvl="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sz="1800" b="1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YouTube</a:t>
            </a:r>
            <a:r>
              <a:rPr lang="en-GB" sz="1800" b="1" kern="0" dirty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: 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'</a:t>
            </a:r>
            <a:r>
              <a:rPr lang="en-GB" sz="1800" kern="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cohredgroup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  <a:sym typeface="Calibri"/>
              </a:rPr>
              <a:t>‘</a:t>
            </a:r>
          </a:p>
          <a:p>
            <a:pPr marL="12065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sz="1800" b="1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Flickr</a:t>
            </a:r>
            <a:r>
              <a:rPr lang="en-GB" sz="1800" kern="0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: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en-GB" sz="1800" kern="0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http://</a:t>
            </a:r>
            <a:r>
              <a:rPr lang="en-GB" sz="1800" kern="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www.flickr.com/photos/cohred</a:t>
            </a:r>
          </a:p>
          <a:p>
            <a:pPr marL="12065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endParaRPr lang="en-GB" sz="1800" kern="0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  <a:p>
            <a:pPr marL="12065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www.cohred.org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0650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endParaRPr lang="en-GB" sz="1800" kern="0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  <a:p>
            <a:pPr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1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x-none" sz="32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Our mission statement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869560" cy="12241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40"/>
              </a:spcBef>
              <a:buNone/>
            </a:pPr>
            <a:r>
              <a:rPr lang="x-none" sz="2400" i="1" dirty="0">
                <a:solidFill>
                  <a:srgbClr val="005484"/>
                </a:solidFill>
                <a:ea typeface="Cambria"/>
                <a:cs typeface="Cambria"/>
              </a:rPr>
              <a:t>‘We aim to improve health, equity and development by supporting countries to develop strong research and innovation </a:t>
            </a:r>
            <a:r>
              <a:rPr lang="x-none" sz="2400" i="1" dirty="0" smtClean="0">
                <a:solidFill>
                  <a:srgbClr val="005484"/>
                </a:solidFill>
                <a:ea typeface="Cambria"/>
                <a:cs typeface="Cambria"/>
              </a:rPr>
              <a:t>systems</a:t>
            </a:r>
            <a:r>
              <a:rPr lang="en-GB" sz="2400" i="1" dirty="0" smtClean="0">
                <a:solidFill>
                  <a:srgbClr val="005484"/>
                </a:solidFill>
                <a:ea typeface="Cambria"/>
                <a:cs typeface="Cambria"/>
              </a:rPr>
              <a:t>.</a:t>
            </a:r>
            <a:r>
              <a:rPr lang="x-none" sz="2400" i="1" dirty="0" smtClean="0">
                <a:solidFill>
                  <a:srgbClr val="005484"/>
                </a:solidFill>
                <a:ea typeface="Cambria"/>
                <a:cs typeface="Cambria"/>
              </a:rPr>
              <a:t>’</a:t>
            </a:r>
            <a:endParaRPr lang="en-GB" sz="2400" i="1" dirty="0" smtClean="0">
              <a:solidFill>
                <a:srgbClr val="005484"/>
              </a:solidFill>
              <a:ea typeface="Cambria"/>
              <a:cs typeface="Cambria"/>
            </a:endParaRPr>
          </a:p>
          <a:p>
            <a:pPr marL="0" indent="0" algn="ctr">
              <a:spcBef>
                <a:spcPts val="640"/>
              </a:spcBef>
              <a:buNone/>
            </a:pPr>
            <a:endParaRPr lang="en-GB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23648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esktop\Bed 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30" y="2540877"/>
            <a:ext cx="4896680" cy="32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8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Evolution of the COHRED Group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23648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987780" y="3573020"/>
            <a:ext cx="2592360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 smtClean="0">
                <a:solidFill>
                  <a:srgbClr val="005484"/>
                </a:solidFill>
                <a:latin typeface="+mn-lt"/>
                <a:cs typeface="Arial" charset="0"/>
              </a:rPr>
              <a:t>1990 Findings</a:t>
            </a:r>
            <a:r>
              <a:rPr lang="en-GB" sz="1800" dirty="0" smtClean="0">
                <a:solidFill>
                  <a:srgbClr val="005484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/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“</a:t>
            </a:r>
            <a:r>
              <a:rPr lang="en-GB" sz="1600" dirty="0">
                <a:solidFill>
                  <a:srgbClr val="005484"/>
                </a:solidFill>
                <a:latin typeface="+mn-lt"/>
                <a:cs typeface="Arial" charset="0"/>
              </a:rPr>
              <a:t>10/90 Gap</a:t>
            </a:r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”</a:t>
            </a:r>
          </a:p>
          <a:p>
            <a:pPr eaLnBrk="1" hangingPunct="1"/>
            <a:endParaRPr lang="en-GB" sz="1050" b="1" dirty="0">
              <a:solidFill>
                <a:srgbClr val="005484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en-GB" sz="1800" b="1" dirty="0" smtClean="0">
                <a:solidFill>
                  <a:srgbClr val="005484"/>
                </a:solidFill>
                <a:latin typeface="+mn-lt"/>
                <a:cs typeface="Arial" charset="0"/>
              </a:rPr>
              <a:t>Recommendations</a:t>
            </a:r>
            <a:r>
              <a:rPr lang="en-GB" sz="1800" dirty="0" smtClean="0">
                <a:solidFill>
                  <a:srgbClr val="005484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Essential National Health Research</a:t>
            </a:r>
            <a:endParaRPr lang="en-GB" sz="1600" dirty="0">
              <a:solidFill>
                <a:srgbClr val="005484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Global financing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Collaboration</a:t>
            </a:r>
            <a:endParaRPr lang="en-GB" sz="1600" dirty="0">
              <a:solidFill>
                <a:srgbClr val="005484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  <a:latin typeface="+mn-lt"/>
                <a:cs typeface="Arial" charset="0"/>
              </a:rPr>
              <a:t>Global platform</a:t>
            </a:r>
            <a:endParaRPr lang="en-GB" sz="1600" dirty="0">
              <a:solidFill>
                <a:srgbClr val="005484"/>
              </a:solidFill>
              <a:latin typeface="+mn-lt"/>
              <a:cs typeface="Arial" charset="0"/>
            </a:endParaRPr>
          </a:p>
          <a:p>
            <a:pPr eaLnBrk="1" hangingPunct="1">
              <a:buFontTx/>
              <a:buAutoNum type="arabicPeriod"/>
            </a:pPr>
            <a:endParaRPr lang="en-GB" sz="1600" dirty="0">
              <a:latin typeface="Tahoma" charset="0"/>
              <a:cs typeface="Arial" charset="0"/>
            </a:endParaRPr>
          </a:p>
        </p:txBody>
      </p:sp>
      <p:pic>
        <p:nvPicPr>
          <p:cNvPr id="14" name="Picture 2" descr="CommisionreportEngli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4"/>
          <a:stretch/>
        </p:blipFill>
        <p:spPr bwMode="auto">
          <a:xfrm>
            <a:off x="5656816" y="3573020"/>
            <a:ext cx="2436778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nual Input 8"/>
          <p:cNvSpPr/>
          <p:nvPr/>
        </p:nvSpPr>
        <p:spPr>
          <a:xfrm>
            <a:off x="539440" y="2780910"/>
            <a:ext cx="8137130" cy="540000"/>
          </a:xfrm>
          <a:prstGeom prst="flowChartManualInpu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5484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47749" y="2708900"/>
            <a:ext cx="0" cy="7201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61404" y="2277000"/>
            <a:ext cx="0" cy="11520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4095" y="2708900"/>
            <a:ext cx="0" cy="7201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9440" y="2165613"/>
            <a:ext cx="0" cy="1263387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944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Arial" charset="0"/>
              </a:rPr>
              <a:t>1980s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768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Arial" charset="0"/>
              </a:rPr>
              <a:t>1987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3180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Arial" charset="0"/>
              </a:rPr>
              <a:t>1990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391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Arial" charset="0"/>
              </a:rPr>
              <a:t>1993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853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Arial" charset="0"/>
              </a:rPr>
              <a:t>2011</a:t>
            </a:r>
          </a:p>
        </p:txBody>
      </p:sp>
      <p:sp>
        <p:nvSpPr>
          <p:cNvPr id="44" name="TextBox 43"/>
          <p:cNvSpPr txBox="1"/>
          <p:nvPr/>
        </p:nvSpPr>
        <p:spPr>
          <a:xfrm rot="19500000">
            <a:off x="407107" y="1422615"/>
            <a:ext cx="172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5484"/>
                </a:solidFill>
                <a:ea typeface="ＭＳ Ｐゴシック" charset="0"/>
                <a:cs typeface="Arial" charset="0"/>
              </a:rPr>
              <a:t>Call for health research</a:t>
            </a:r>
          </a:p>
        </p:txBody>
      </p:sp>
      <p:sp>
        <p:nvSpPr>
          <p:cNvPr id="46" name="TextBox 45"/>
          <p:cNvSpPr txBox="1"/>
          <p:nvPr/>
        </p:nvSpPr>
        <p:spPr>
          <a:xfrm rot="19500000">
            <a:off x="1961709" y="1080668"/>
            <a:ext cx="20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5484"/>
                </a:solidFill>
                <a:ea typeface="ＭＳ Ｐゴシック" charset="0"/>
                <a:cs typeface="Arial" charset="0"/>
              </a:rPr>
              <a:t>Commission on Health Research for Development set up</a:t>
            </a:r>
          </a:p>
        </p:txBody>
      </p:sp>
      <p:sp>
        <p:nvSpPr>
          <p:cNvPr id="47" name="TextBox 46"/>
          <p:cNvSpPr txBox="1"/>
          <p:nvPr/>
        </p:nvSpPr>
        <p:spPr>
          <a:xfrm rot="19500000">
            <a:off x="2955063" y="1424507"/>
            <a:ext cx="223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5484"/>
                </a:solidFill>
                <a:ea typeface="ＭＳ Ｐゴシック" charset="0"/>
                <a:cs typeface="Arial" charset="0"/>
              </a:rPr>
              <a:t>“10/90 Gap” discovered</a:t>
            </a:r>
          </a:p>
        </p:txBody>
      </p:sp>
      <p:sp>
        <p:nvSpPr>
          <p:cNvPr id="48" name="TextBox 47"/>
          <p:cNvSpPr txBox="1"/>
          <p:nvPr/>
        </p:nvSpPr>
        <p:spPr>
          <a:xfrm rot="19500000">
            <a:off x="3694443" y="1489772"/>
            <a:ext cx="201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5484"/>
                </a:solidFill>
                <a:ea typeface="ＭＳ Ｐゴシック" charset="0"/>
                <a:cs typeface="Arial" charset="0"/>
              </a:rPr>
              <a:t>COHRED established</a:t>
            </a:r>
          </a:p>
        </p:txBody>
      </p:sp>
      <p:sp>
        <p:nvSpPr>
          <p:cNvPr id="49" name="TextBox 48"/>
          <p:cNvSpPr txBox="1"/>
          <p:nvPr/>
        </p:nvSpPr>
        <p:spPr>
          <a:xfrm rot="19500000">
            <a:off x="7280374" y="1266564"/>
            <a:ext cx="214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5484"/>
                </a:solidFill>
                <a:ea typeface="ＭＳ Ｐゴシック" charset="0"/>
                <a:cs typeface="Arial" charset="0"/>
              </a:rPr>
              <a:t>COHRED and Global Forum for Health Research merge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267680" y="2309633"/>
            <a:ext cx="0" cy="7201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23910" y="2309633"/>
            <a:ext cx="0" cy="7201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388530" y="2309633"/>
            <a:ext cx="0" cy="720100"/>
          </a:xfrm>
          <a:prstGeom prst="lin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28575">
            <a:solidFill>
              <a:srgbClr val="005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52150" y="2420860"/>
            <a:ext cx="10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0"/>
                <a:cs typeface="Arial" charset="0"/>
              </a:rPr>
              <a:t>2000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987780" y="3501010"/>
            <a:ext cx="5184720" cy="244834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5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9184"/>
            <a:ext cx="8013576" cy="11448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The COHRED Group</a:t>
            </a:r>
            <a:b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A </a:t>
            </a:r>
            <a:r>
              <a:rPr lang="en-GB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  <a:sym typeface="Arial"/>
              </a:rPr>
              <a:t>Southern alliance with key Northern partners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55052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11450" y="5229250"/>
            <a:ext cx="7417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376092"/>
                </a:solidFill>
                <a:latin typeface="+mn-lt"/>
                <a:cs typeface="Arial Unicode MS" charset="0"/>
              </a:rPr>
              <a:t> We are a non-profit </a:t>
            </a:r>
            <a:r>
              <a:rPr lang="en-GB" sz="1600" dirty="0">
                <a:solidFill>
                  <a:srgbClr val="376092"/>
                </a:solidFill>
                <a:latin typeface="+mn-lt"/>
                <a:cs typeface="Arial Unicode MS" charset="0"/>
              </a:rPr>
              <a:t>organisation with headquarters in Geneva, </a:t>
            </a:r>
            <a:r>
              <a:rPr lang="en-GB" sz="1600" dirty="0" smtClean="0">
                <a:solidFill>
                  <a:srgbClr val="376092"/>
                </a:solidFill>
                <a:latin typeface="+mn-lt"/>
                <a:cs typeface="Arial Unicode MS" charset="0"/>
              </a:rPr>
              <a:t>Switzerland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376092"/>
                </a:solidFill>
                <a:latin typeface="+mn-lt"/>
                <a:cs typeface="Arial Unicode MS" charset="0"/>
              </a:rPr>
              <a:t> Our board members and </a:t>
            </a:r>
            <a:r>
              <a:rPr lang="en-GB" sz="1600" dirty="0">
                <a:solidFill>
                  <a:srgbClr val="376092"/>
                </a:solidFill>
                <a:latin typeface="+mn-lt"/>
                <a:cs typeface="Arial Unicode MS" charset="0"/>
              </a:rPr>
              <a:t>staff </a:t>
            </a:r>
            <a:r>
              <a:rPr lang="en-GB" sz="1600" dirty="0" smtClean="0">
                <a:solidFill>
                  <a:srgbClr val="376092"/>
                </a:solidFill>
                <a:latin typeface="+mn-lt"/>
                <a:cs typeface="Arial Unicode MS" charset="0"/>
              </a:rPr>
              <a:t> are citizens of the low- and middle-income countries </a:t>
            </a:r>
            <a:r>
              <a:rPr lang="en-GB" sz="1600" dirty="0">
                <a:solidFill>
                  <a:srgbClr val="376092"/>
                </a:solidFill>
                <a:latin typeface="+mn-lt"/>
                <a:cs typeface="Arial Unicode MS" charset="0"/>
              </a:rPr>
              <a:t>we work </a:t>
            </a:r>
            <a:r>
              <a:rPr lang="en-GB" sz="1600" dirty="0" smtClean="0">
                <a:solidFill>
                  <a:srgbClr val="376092"/>
                </a:solidFill>
                <a:latin typeface="+mn-lt"/>
                <a:cs typeface="Arial Unicode MS" charset="0"/>
              </a:rPr>
              <a:t>with</a:t>
            </a:r>
            <a:endParaRPr lang="en-GB" sz="1600" dirty="0">
              <a:solidFill>
                <a:srgbClr val="376092"/>
              </a:solidFill>
              <a:latin typeface="+mn-lt"/>
              <a:cs typeface="Arial Unicode M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450" y="1412720"/>
            <a:ext cx="7993110" cy="3786210"/>
            <a:chOff x="611450" y="1412720"/>
            <a:chExt cx="7993110" cy="37862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" t="11707" r="1030" b="13372"/>
            <a:stretch>
              <a:fillRect/>
            </a:stretch>
          </p:blipFill>
          <p:spPr>
            <a:xfrm>
              <a:off x="611450" y="1412720"/>
              <a:ext cx="7993110" cy="378621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20" y="198880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10" y="414910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10" y="422111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0" y="321297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50" y="350101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620" y="256488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40" y="249287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0" y="242086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0" y="220483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90" y="285292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670" y="321297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780" y="378905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680" y="227684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932050" y="4293120"/>
              <a:ext cx="151221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Pretoria, South Africa</a:t>
              </a:r>
              <a:endParaRPr lang="en-GB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6020" y="4509150"/>
              <a:ext cx="208829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Pietermaritzburg, South Africa</a:t>
              </a:r>
              <a:endParaRPr lang="en-GB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11950" y="1844780"/>
              <a:ext cx="936130" cy="2769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London, UK</a:t>
              </a:r>
              <a:endParaRPr lang="en-GB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0090" y="3645030"/>
              <a:ext cx="108015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Nairobi, Kenya</a:t>
              </a:r>
              <a:endParaRPr lang="en-GB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3810" y="4005080"/>
              <a:ext cx="1152160" cy="461665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Belo Horizonte, Brazil</a:t>
              </a:r>
              <a:endParaRPr lang="en-GB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04060" y="2924930"/>
              <a:ext cx="93613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Cairo, Egypt</a:t>
              </a:r>
              <a:endParaRPr lang="en-GB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76070" y="2647931"/>
              <a:ext cx="122417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Beirut, Lebanon</a:t>
              </a:r>
              <a:endParaRPr lang="en-GB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52150" y="2276840"/>
              <a:ext cx="158422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Tashkent, Uzbekistan</a:t>
              </a:r>
              <a:endParaRPr lang="en-GB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59790" y="2503911"/>
              <a:ext cx="115216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Sousse, Tunisia</a:t>
              </a:r>
              <a:endParaRPr lang="en-GB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27980" y="2060810"/>
              <a:ext cx="150383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Geneva, Switzerland</a:t>
              </a:r>
              <a:endParaRPr lang="en-GB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1500" y="2276840"/>
              <a:ext cx="129618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Washington, USA</a:t>
              </a:r>
              <a:endParaRPr lang="en-GB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3460" y="2924930"/>
              <a:ext cx="936130" cy="461665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Mexico City, Mexico</a:t>
              </a:r>
              <a:endParaRPr lang="en-GB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1500" y="3429000"/>
              <a:ext cx="1296180" cy="276999"/>
            </a:xfrm>
            <a:prstGeom prst="rect">
              <a:avLst/>
            </a:prstGeom>
            <a:solidFill>
              <a:srgbClr val="93CDDD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Bogotá, Colombia</a:t>
              </a:r>
              <a:endParaRPr lang="en-GB" sz="1200" dirty="0"/>
            </a:p>
          </p:txBody>
        </p:sp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20" y="2276840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19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827480" y="1484729"/>
            <a:ext cx="7517514" cy="4608992"/>
            <a:chOff x="691700" y="1576642"/>
            <a:chExt cx="7517514" cy="4608992"/>
          </a:xfrm>
        </p:grpSpPr>
        <p:sp>
          <p:nvSpPr>
            <p:cNvPr id="20" name="Shape 135"/>
            <p:cNvSpPr/>
            <p:nvPr/>
          </p:nvSpPr>
          <p:spPr>
            <a:xfrm>
              <a:off x="1244953" y="2942290"/>
              <a:ext cx="5343271" cy="3243344"/>
            </a:xfrm>
            <a:custGeom>
              <a:avLst/>
              <a:gdLst/>
              <a:ahLst/>
              <a:cxnLst/>
              <a:rect l="0" t="0" r="0" b="0"/>
              <a:pathLst>
                <a:path w="3425" h="2050" extrusionOk="0">
                  <a:moveTo>
                    <a:pt x="3425" y="862"/>
                  </a:moveTo>
                  <a:cubicBezTo>
                    <a:pt x="2279" y="1456"/>
                    <a:pt x="1134" y="2050"/>
                    <a:pt x="567" y="1906"/>
                  </a:cubicBezTo>
                  <a:cubicBezTo>
                    <a:pt x="0" y="1762"/>
                    <a:pt x="11" y="881"/>
                    <a:pt x="23" y="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20"/>
            <p:cNvSpPr/>
            <p:nvPr/>
          </p:nvSpPr>
          <p:spPr>
            <a:xfrm rot="16200000">
              <a:off x="4962165" y="770317"/>
              <a:ext cx="2364493" cy="3977143"/>
            </a:xfrm>
            <a:prstGeom prst="triangle">
              <a:avLst>
                <a:gd name="adj" fmla="val 49611"/>
              </a:avLst>
            </a:prstGeom>
            <a:solidFill>
              <a:srgbClr val="005484">
                <a:alpha val="20000"/>
              </a:srgbClr>
            </a:solidFill>
            <a:ln w="9525" cap="flat">
              <a:solidFill>
                <a:srgbClr val="005484"/>
              </a:solidFill>
              <a:prstDash val="solid"/>
              <a:miter/>
              <a:headEnd type="none" w="med" len="med"/>
              <a:tailEnd type="none" w="med" len="me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124"/>
            <p:cNvSpPr txBox="1"/>
            <p:nvPr/>
          </p:nvSpPr>
          <p:spPr>
            <a:xfrm>
              <a:off x="4817293" y="2490075"/>
              <a:ext cx="1144822" cy="400069"/>
            </a:xfrm>
            <a:prstGeom prst="rect">
              <a:avLst/>
            </a:prstGeom>
            <a:noFill/>
            <a:ln w="25400" cap="flat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x-none" sz="20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Health</a:t>
              </a:r>
            </a:p>
          </p:txBody>
        </p:sp>
        <p:sp>
          <p:nvSpPr>
            <p:cNvPr id="8" name="Shape 125"/>
            <p:cNvSpPr txBox="1"/>
            <p:nvPr/>
          </p:nvSpPr>
          <p:spPr>
            <a:xfrm>
              <a:off x="691700" y="2179068"/>
              <a:ext cx="2044401" cy="101562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5" tIns="45700" rIns="91425" bIns="45700" anchor="t" anchorCtr="0">
              <a:spAutoFit/>
            </a:bodyPr>
            <a:lstStyle>
              <a:defPPr>
                <a:defRPr lang="en-US"/>
              </a:defPPr>
              <a:lvl1pPr algn="ctr">
                <a:buSzPct val="25000"/>
                <a:defRPr sz="2000" kern="0">
                  <a:solidFill>
                    <a:srgbClr val="000000"/>
                  </a:solidFill>
                  <a:ea typeface="Arial"/>
                  <a:cs typeface="Arial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x-none">
                  <a:sym typeface="Arial"/>
                </a:rPr>
                <a:t>Social </a:t>
              </a:r>
              <a:r>
                <a:rPr lang="en-GB" dirty="0">
                  <a:sym typeface="Arial"/>
                </a:rPr>
                <a:t>and</a:t>
              </a:r>
              <a:r>
                <a:rPr lang="x-none">
                  <a:sym typeface="Arial"/>
                </a:rPr>
                <a:t> </a:t>
              </a:r>
              <a:r>
                <a:rPr lang="en-GB" dirty="0">
                  <a:sym typeface="Arial"/>
                </a:rPr>
                <a:t>p</a:t>
              </a:r>
              <a:r>
                <a:rPr lang="x-none">
                  <a:sym typeface="Arial"/>
                </a:rPr>
                <a:t>olitical </a:t>
              </a:r>
            </a:p>
            <a:p>
              <a:r>
                <a:rPr lang="en-GB" dirty="0">
                  <a:sym typeface="Arial"/>
                </a:rPr>
                <a:t>d</a:t>
              </a:r>
              <a:r>
                <a:rPr lang="x-none">
                  <a:sym typeface="Arial"/>
                </a:rPr>
                <a:t>evelopment</a:t>
              </a:r>
            </a:p>
          </p:txBody>
        </p:sp>
        <p:sp>
          <p:nvSpPr>
            <p:cNvPr id="9" name="Shape 126"/>
            <p:cNvSpPr txBox="1"/>
            <p:nvPr/>
          </p:nvSpPr>
          <p:spPr>
            <a:xfrm>
              <a:off x="2533330" y="3674644"/>
              <a:ext cx="1666392" cy="707846"/>
            </a:xfrm>
            <a:prstGeom prst="rect">
              <a:avLst/>
            </a:prstGeom>
            <a:ln w="19050">
              <a:headEnd type="none" w="med" len="med"/>
              <a:tailEnd type="none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5" tIns="45700" rIns="91425" bIns="45700" anchor="t" anchorCtr="0">
              <a:spAutoFit/>
            </a:bodyPr>
            <a:lstStyle/>
            <a:p>
              <a:pPr algn="ctr">
                <a:buSzPct val="25000"/>
              </a:pPr>
              <a:r>
                <a:rPr lang="x-none" sz="20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Economic</a:t>
              </a:r>
            </a:p>
            <a:p>
              <a:pPr algn="ctr">
                <a:buSzPct val="25000"/>
              </a:pPr>
              <a:r>
                <a:rPr lang="en-GB" sz="2000" kern="0" dirty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d</a:t>
              </a:r>
              <a:r>
                <a:rPr lang="x-none" sz="2000" kern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evelopment</a:t>
              </a:r>
              <a:endParaRPr lang="x-none" sz="2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Shape 127"/>
            <p:cNvCxnSpPr/>
            <p:nvPr/>
          </p:nvCxnSpPr>
          <p:spPr>
            <a:xfrm>
              <a:off x="2882137" y="2778044"/>
              <a:ext cx="545943" cy="814879"/>
            </a:xfrm>
            <a:prstGeom prst="straightConnector1">
              <a:avLst/>
            </a:prstGeom>
            <a:noFill/>
            <a:ln w="22225" cap="flat">
              <a:solidFill>
                <a:srgbClr val="000000"/>
              </a:solidFill>
              <a:prstDash val="dash"/>
              <a:round/>
              <a:headEnd type="triangle" w="lg" len="lg"/>
              <a:tailEnd type="triangle" w="lg" len="lg"/>
            </a:ln>
          </p:spPr>
        </p:cxnSp>
        <p:cxnSp>
          <p:nvCxnSpPr>
            <p:cNvPr id="13" name="Shape 128"/>
            <p:cNvCxnSpPr/>
            <p:nvPr/>
          </p:nvCxnSpPr>
          <p:spPr>
            <a:xfrm flipV="1">
              <a:off x="3500090" y="2778044"/>
              <a:ext cx="504070" cy="814879"/>
            </a:xfrm>
            <a:prstGeom prst="straightConnector1">
              <a:avLst/>
            </a:prstGeom>
            <a:noFill/>
            <a:ln w="22225" cap="flat">
              <a:solidFill>
                <a:srgbClr val="000000"/>
              </a:solidFill>
              <a:prstDash val="dash"/>
              <a:round/>
              <a:headEnd type="triangle" w="lg" len="lg"/>
              <a:tailEnd type="triangle" w="lg" len="lg"/>
            </a:ln>
          </p:spPr>
        </p:cxnSp>
        <p:cxnSp>
          <p:nvCxnSpPr>
            <p:cNvPr id="14" name="Shape 129"/>
            <p:cNvCxnSpPr/>
            <p:nvPr/>
          </p:nvCxnSpPr>
          <p:spPr>
            <a:xfrm>
              <a:off x="2882137" y="2704651"/>
              <a:ext cx="1122023" cy="0"/>
            </a:xfrm>
            <a:prstGeom prst="straightConnector1">
              <a:avLst/>
            </a:prstGeom>
            <a:noFill/>
            <a:ln w="22225" cap="flat">
              <a:solidFill>
                <a:srgbClr val="000000"/>
              </a:solidFill>
              <a:prstDash val="dash"/>
              <a:round/>
              <a:headEnd type="triangle" w="lg" len="lg"/>
              <a:tailEnd type="triangle" w="lg" len="lg"/>
            </a:ln>
          </p:spPr>
        </p:cxnSp>
        <p:sp>
          <p:nvSpPr>
            <p:cNvPr id="15" name="Shape 130"/>
            <p:cNvSpPr txBox="1"/>
            <p:nvPr/>
          </p:nvSpPr>
          <p:spPr>
            <a:xfrm>
              <a:off x="6956570" y="1804927"/>
              <a:ext cx="1148047" cy="707846"/>
            </a:xfrm>
            <a:prstGeom prst="rect">
              <a:avLst/>
            </a:prstGeom>
            <a:noFill/>
            <a:ln w="25400" cap="flat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x-none" sz="20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Health </a:t>
              </a:r>
              <a:r>
                <a:rPr lang="en-GB" sz="2000" kern="0" dirty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s</a:t>
              </a:r>
              <a:r>
                <a:rPr lang="x-none" sz="2000" kern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ystem</a:t>
              </a:r>
              <a:endParaRPr lang="x-none" sz="2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31"/>
            <p:cNvSpPr txBox="1"/>
            <p:nvPr/>
          </p:nvSpPr>
          <p:spPr>
            <a:xfrm>
              <a:off x="6884560" y="2944833"/>
              <a:ext cx="1324654" cy="707846"/>
            </a:xfrm>
            <a:prstGeom prst="rect">
              <a:avLst/>
            </a:prstGeom>
            <a:noFill/>
            <a:ln w="25400" cap="flat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x-none" sz="2000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Health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en-GB" sz="2000" kern="0" dirty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r</a:t>
              </a:r>
              <a:r>
                <a:rPr lang="x-none" sz="2000" kern="0" smtClea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esearch</a:t>
              </a:r>
              <a:endParaRPr lang="x-none" sz="20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Shape 132"/>
            <p:cNvCxnSpPr/>
            <p:nvPr/>
          </p:nvCxnSpPr>
          <p:spPr>
            <a:xfrm flipV="1">
              <a:off x="5798893" y="2152723"/>
              <a:ext cx="1301697" cy="42277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8" name="Shape 133"/>
            <p:cNvCxnSpPr/>
            <p:nvPr/>
          </p:nvCxnSpPr>
          <p:spPr>
            <a:xfrm flipH="1" flipV="1">
              <a:off x="5818556" y="2804969"/>
              <a:ext cx="1138014" cy="40621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9" name="Shape 134"/>
            <p:cNvCxnSpPr/>
            <p:nvPr/>
          </p:nvCxnSpPr>
          <p:spPr>
            <a:xfrm flipV="1">
              <a:off x="7477607" y="2512773"/>
              <a:ext cx="0" cy="49530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1" name="Shape 136"/>
            <p:cNvSpPr/>
            <p:nvPr/>
          </p:nvSpPr>
          <p:spPr>
            <a:xfrm>
              <a:off x="3464862" y="4296861"/>
              <a:ext cx="3347699" cy="877739"/>
            </a:xfrm>
            <a:custGeom>
              <a:avLst/>
              <a:gdLst/>
              <a:ahLst/>
              <a:cxnLst/>
              <a:rect l="0" t="0" r="0" b="0"/>
              <a:pathLst>
                <a:path w="2132" h="553" extrusionOk="0">
                  <a:moveTo>
                    <a:pt x="2132" y="0"/>
                  </a:moveTo>
                  <a:cubicBezTo>
                    <a:pt x="1470" y="268"/>
                    <a:pt x="808" y="537"/>
                    <a:pt x="453" y="545"/>
                  </a:cubicBezTo>
                  <a:cubicBezTo>
                    <a:pt x="98" y="553"/>
                    <a:pt x="76" y="129"/>
                    <a:pt x="0" y="46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  <a:sym typeface="Calibri"/>
              </a:rPr>
              <a:t>Supporting research and innovation systems for health, equity and development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55052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119"/>
          <p:cNvCxnSpPr/>
          <p:nvPr/>
        </p:nvCxnSpPr>
        <p:spPr>
          <a:xfrm flipH="1" flipV="1">
            <a:off x="4291618" y="2772875"/>
            <a:ext cx="921757" cy="2437721"/>
          </a:xfrm>
          <a:prstGeom prst="straightConnector1">
            <a:avLst/>
          </a:prstGeom>
          <a:noFill/>
          <a:ln w="60325" cap="flat">
            <a:solidFill>
              <a:srgbClr val="FDB913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30" name="Rectangle 29"/>
          <p:cNvSpPr/>
          <p:nvPr/>
        </p:nvSpPr>
        <p:spPr>
          <a:xfrm>
            <a:off x="4784969" y="4203145"/>
            <a:ext cx="3483794" cy="1527631"/>
          </a:xfrm>
          <a:prstGeom prst="rect">
            <a:avLst/>
          </a:prstGeom>
          <a:solidFill>
            <a:srgbClr val="FDB913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hape 139"/>
          <p:cNvSpPr txBox="1"/>
          <p:nvPr/>
        </p:nvSpPr>
        <p:spPr>
          <a:xfrm>
            <a:off x="5076120" y="4290577"/>
            <a:ext cx="360045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x-none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pa</a:t>
            </a:r>
            <a:r>
              <a:rPr lang="x-none" sz="2400" b="0" i="0" u="none" strike="noStrike" cap="none" baseline="0" smtClean="0">
                <a:latin typeface="Arial"/>
                <a:ea typeface="Arial"/>
                <a:cs typeface="Arial"/>
                <a:sym typeface="Arial"/>
              </a:rPr>
              <a:t>thway</a:t>
            </a:r>
            <a:endParaRPr lang="x-none"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5076120" y="4752311"/>
            <a:ext cx="3497262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85750" marR="0" lvl="0" indent="-285750" algn="l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i="0" u="none" strike="noStrike" cap="none" baseline="0">
                <a:latin typeface="Calibri"/>
                <a:ea typeface="Calibri"/>
                <a:cs typeface="Calibri"/>
                <a:sym typeface="Calibri"/>
              </a:rPr>
              <a:t>Products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i="0" u="none" strike="noStrike" cap="none" baseline="0">
                <a:latin typeface="Calibri"/>
                <a:ea typeface="Calibri"/>
                <a:cs typeface="Calibri"/>
                <a:sym typeface="Calibri"/>
              </a:rPr>
              <a:t>Services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x-none" i="0" u="none" strike="noStrike" cap="none" baseline="0" smtClean="0">
                <a:latin typeface="Calibri"/>
                <a:ea typeface="Calibri"/>
                <a:cs typeface="Calibri"/>
                <a:sym typeface="Calibri"/>
              </a:rPr>
              <a:t>Organi</a:t>
            </a:r>
            <a:r>
              <a:rPr lang="en-GB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x-none" i="0" u="none" strike="noStrike" cap="none" baseline="0" smtClean="0">
                <a:latin typeface="Calibri"/>
                <a:ea typeface="Calibri"/>
                <a:cs typeface="Calibri"/>
                <a:sym typeface="Calibri"/>
              </a:rPr>
              <a:t>ational </a:t>
            </a:r>
            <a:r>
              <a:rPr lang="x-none" i="0" u="none" strike="noStrike" cap="none" baseline="0">
                <a:latin typeface="Calibri"/>
                <a:ea typeface="Calibri"/>
                <a:cs typeface="Calibri"/>
                <a:sym typeface="Calibri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09579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13576" cy="11448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  <a:sym typeface="Calibri"/>
              </a:rPr>
              <a:t>Supporting research and innovation systems for health, equity and development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51344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47"/>
          <p:cNvSpPr/>
          <p:nvPr/>
        </p:nvSpPr>
        <p:spPr>
          <a:xfrm>
            <a:off x="667135" y="2385396"/>
            <a:ext cx="7809731" cy="3419934"/>
          </a:xfrm>
          <a:prstGeom prst="rect">
            <a:avLst/>
          </a:prstGeom>
          <a:blipFill>
            <a:blip r:embed="rId4" cstate="print"/>
            <a:srcRect/>
            <a:stretch>
              <a:fillRect t="-3660" b="-13032"/>
            </a:stretch>
          </a:blipFill>
        </p:spPr>
      </p:sp>
      <p:sp>
        <p:nvSpPr>
          <p:cNvPr id="3" name="Right Arrow 2"/>
          <p:cNvSpPr/>
          <p:nvPr/>
        </p:nvSpPr>
        <p:spPr>
          <a:xfrm>
            <a:off x="1159016" y="1916800"/>
            <a:ext cx="6825968" cy="360040"/>
          </a:xfrm>
          <a:prstGeom prst="rightArrow">
            <a:avLst/>
          </a:prstGeom>
          <a:solidFill>
            <a:srgbClr val="005484"/>
          </a:solidFill>
          <a:ln w="0">
            <a:solidFill>
              <a:srgbClr val="005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9214" y="1332015"/>
            <a:ext cx="65434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Do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3276" y="1332015"/>
            <a:ext cx="131318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200" dirty="0" smtClean="0">
                <a:solidFill>
                  <a:srgbClr val="FDB913"/>
                </a:solidFill>
              </a:rPr>
              <a:t>Enable</a:t>
            </a:r>
            <a:endParaRPr lang="en-GB" sz="3200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8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Research for Health Africa (R4HA)</a:t>
            </a:r>
            <a:endParaRPr lang="en-GB" sz="3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851900" y="620610"/>
            <a:ext cx="4609712" cy="4525963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To improve governance and management of Research for Health in Africa</a:t>
            </a:r>
            <a:endParaRPr lang="en-GB" sz="1600" dirty="0" smtClean="0">
              <a:solidFill>
                <a:srgbClr val="005484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GB" sz="1600" dirty="0" smtClean="0">
              <a:solidFill>
                <a:srgbClr val="005484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Tanzania </a:t>
            </a:r>
          </a:p>
          <a:p>
            <a:pPr lvl="2"/>
            <a:r>
              <a:rPr lang="en-GB" sz="1600" dirty="0" smtClean="0">
                <a:solidFill>
                  <a:srgbClr val="005484"/>
                </a:solidFill>
              </a:rPr>
              <a:t>Set up a cross-sector national research agenda</a:t>
            </a:r>
          </a:p>
          <a:p>
            <a:pPr lvl="2"/>
            <a:r>
              <a:rPr lang="en-GB" sz="1600" dirty="0" smtClean="0">
                <a:solidFill>
                  <a:srgbClr val="005484"/>
                </a:solidFill>
              </a:rPr>
              <a:t>0.7% of GDP committed to science and technology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Senegal</a:t>
            </a:r>
          </a:p>
          <a:p>
            <a:pPr lvl="2"/>
            <a:r>
              <a:rPr lang="en-GB" sz="1600" dirty="0" smtClean="0">
                <a:solidFill>
                  <a:srgbClr val="005484"/>
                </a:solidFill>
              </a:rPr>
              <a:t>Set up a national  council for research for health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Mozambique</a:t>
            </a:r>
          </a:p>
          <a:p>
            <a:pPr lvl="2"/>
            <a:r>
              <a:rPr lang="en-GB" sz="1600" dirty="0" smtClean="0">
                <a:solidFill>
                  <a:srgbClr val="005484"/>
                </a:solidFill>
              </a:rPr>
              <a:t>Defining a national research for health agenda</a:t>
            </a:r>
          </a:p>
          <a:p>
            <a:endParaRPr lang="en-GB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</p:grpSpPr>
        <p:sp>
          <p:nvSpPr>
            <p:cNvPr id="8" name="Rounded Rectangle 7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02066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en-GB" sz="1400" b="0" i="0" u="none" strike="noStrike" kern="0" cap="none" spc="0" normalizeH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 Setting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33924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 Review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40190" y="5453564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 Building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2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4" t="10857" r="33774" b="21823"/>
          <a:stretch/>
        </p:blipFill>
        <p:spPr>
          <a:xfrm>
            <a:off x="539441" y="1114013"/>
            <a:ext cx="2808049" cy="3744000"/>
          </a:xfrm>
        </p:spPr>
      </p:pic>
    </p:spTree>
    <p:extLst>
      <p:ext uri="{BB962C8B-B14F-4D97-AF65-F5344CB8AC3E}">
        <p14:creationId xmlns:p14="http://schemas.microsoft.com/office/powerpoint/2010/main" val="291735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Strengthening R4H systems in West Africa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851900" y="1135347"/>
            <a:ext cx="460864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Collaboration with West African Health Organisation (WAHO) and four countries</a:t>
            </a:r>
            <a:endParaRPr lang="en-GB" sz="1600" dirty="0" smtClean="0">
              <a:solidFill>
                <a:srgbClr val="005484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rgbClr val="00548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WAHO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‘Strengthening research and innovation system development’ now a strategic objective</a:t>
            </a: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Liberia, Sierra Leone and Guinea Bissau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Developing national research for health policies and agendas</a:t>
            </a: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Liberia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New research unit in the Ministry of Health</a:t>
            </a:r>
          </a:p>
          <a:p>
            <a:pPr>
              <a:buFont typeface="Wingdings" pitchFamily="2" charset="2"/>
              <a:buChar char="§"/>
            </a:pPr>
            <a:r>
              <a:rPr lang="en-GB" sz="1600" b="1" dirty="0" smtClean="0">
                <a:solidFill>
                  <a:srgbClr val="005484"/>
                </a:solidFill>
              </a:rPr>
              <a:t>Guinea Bissau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5484"/>
                </a:solidFill>
              </a:rPr>
              <a:t>First set of research priorities</a:t>
            </a:r>
            <a:endParaRPr lang="en-GB" sz="1600" dirty="0">
              <a:solidFill>
                <a:srgbClr val="00548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819296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</p:grpSpPr>
        <p:sp>
          <p:nvSpPr>
            <p:cNvPr id="8" name="Rounded Rectangle 7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02066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fr-CH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9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4" t="11295" r="37340" b="23353"/>
          <a:stretch/>
        </p:blipFill>
        <p:spPr>
          <a:xfrm>
            <a:off x="539440" y="1279367"/>
            <a:ext cx="2552768" cy="3744000"/>
          </a:xfrm>
        </p:spPr>
      </p:pic>
      <p:sp>
        <p:nvSpPr>
          <p:cNvPr id="20" name="Rounded Rectangle 19"/>
          <p:cNvSpPr/>
          <p:nvPr/>
        </p:nvSpPr>
        <p:spPr>
          <a:xfrm>
            <a:off x="6033735" y="5453564"/>
            <a:ext cx="1281094" cy="43204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>
            <a:glow rad="101600">
              <a:srgbClr val="FDB91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Capacity</a:t>
            </a:r>
            <a:r>
              <a:rPr kumimoji="0" lang="fr-C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Building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66690" y="5458907"/>
            <a:ext cx="1281094" cy="43204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>
            <a:glow rad="101600">
              <a:srgbClr val="FDB91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Ethics</a:t>
            </a:r>
            <a:r>
              <a:rPr kumimoji="0" lang="fr-C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Review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7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1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Multilateral Association for Studying health inequalities and enhancing North-South and South-South Cooperation (MASCOT)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272" r="40251" b="14534"/>
          <a:stretch/>
        </p:blipFill>
        <p:spPr>
          <a:xfrm>
            <a:off x="539441" y="1711427"/>
            <a:ext cx="3948767" cy="3589833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781990" y="1772770"/>
            <a:ext cx="4038600" cy="3744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Analyses national health research systems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Improves use of research results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Identifies and shares best practice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Stimulates  collaboration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Dissemination plan and products ready for partners to use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5484"/>
                </a:solidFill>
              </a:rPr>
              <a:t>Countries and country experts ready for data gathering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556740"/>
            <a:ext cx="8136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6093296"/>
            <a:ext cx="67687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539552" y="5448222"/>
            <a:ext cx="8136904" cy="443073"/>
            <a:chOff x="690280" y="5448222"/>
            <a:chExt cx="7775135" cy="443073"/>
          </a:xfrm>
        </p:grpSpPr>
        <p:sp>
          <p:nvSpPr>
            <p:cNvPr id="9" name="Rounded Rectangle 8"/>
            <p:cNvSpPr/>
            <p:nvPr/>
          </p:nvSpPr>
          <p:spPr>
            <a:xfrm>
              <a:off x="690280" y="5469932"/>
              <a:ext cx="1224136" cy="421363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Policy Development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2066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Research</a:t>
              </a:r>
              <a:r>
                <a:rPr kumimoji="0" lang="fr-CH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Management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1860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FDB91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Priority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Setting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33924" y="5458907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Ethics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Review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0190" y="5453564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Capacity</a:t>
              </a: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Building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41279" y="5448222"/>
              <a:ext cx="1224136" cy="432048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Global Forum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00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2820</Words>
  <Application>Microsoft Macintosh PowerPoint</Application>
  <PresentationFormat>On-screen Show (4:3)</PresentationFormat>
  <Paragraphs>501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COHRED Group</vt:lpstr>
      <vt:lpstr>Our mission statement </vt:lpstr>
      <vt:lpstr>Evolution of the COHRED Group</vt:lpstr>
      <vt:lpstr>The COHRED Group A Southern alliance with key Northern partners </vt:lpstr>
      <vt:lpstr>Supporting research and innovation systems for health, equity and development</vt:lpstr>
      <vt:lpstr>Supporting research and innovation systems for health, equity and development</vt:lpstr>
      <vt:lpstr>Research for Health Africa (R4HA)</vt:lpstr>
      <vt:lpstr>Strengthening R4H systems in West Africa</vt:lpstr>
      <vt:lpstr>Multilateral Association for Studying health inequalities and enhancing North-South and South-South Cooperation (MASCOT)</vt:lpstr>
      <vt:lpstr>Capacity building in the Social Determinants of Health Network (SDH-Net)</vt:lpstr>
      <vt:lpstr>Strengthening research management in Latin America</vt:lpstr>
      <vt:lpstr>Research Ethics Web</vt:lpstr>
      <vt:lpstr>Fair research contracting</vt:lpstr>
      <vt:lpstr>COHRED on the Web</vt:lpstr>
      <vt:lpstr>Global Forum</vt:lpstr>
      <vt:lpstr>Organisational structure</vt:lpstr>
      <vt:lpstr>Our finances</vt:lpstr>
      <vt:lpstr>COHRED Group partners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TITLE…COHRED</dc:title>
  <dc:creator>LISA</dc:creator>
  <cp:lastModifiedBy>Andrew Kanyegirire</cp:lastModifiedBy>
  <cp:revision>221</cp:revision>
  <dcterms:created xsi:type="dcterms:W3CDTF">2012-09-05T09:23:44Z</dcterms:created>
  <dcterms:modified xsi:type="dcterms:W3CDTF">2012-11-21T08:56:58Z</dcterms:modified>
</cp:coreProperties>
</file>